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Arimo Bold" charset="1" panose="020B0704020202020204"/>
      <p:regular r:id="rId30"/>
    </p:embeddedFont>
    <p:embeddedFont>
      <p:font typeface="Garet Italics" charset="1" panose="00000000000000000000"/>
      <p:regular r:id="rId31"/>
    </p:embeddedFont>
    <p:embeddedFont>
      <p:font typeface="Garet" charset="1" panose="00000000000000000000"/>
      <p:regular r:id="rId32"/>
    </p:embeddedFont>
    <p:embeddedFont>
      <p:font typeface="Dosis" charset="1" panose="02010503020202060003"/>
      <p:regular r:id="rId33"/>
    </p:embeddedFont>
    <p:embeddedFont>
      <p:font typeface="Heading Now 31-38 Bold" charset="1" panose="00000000000000000000"/>
      <p:regular r:id="rId34"/>
    </p:embeddedFont>
    <p:embeddedFont>
      <p:font typeface="Garet Bold" charset="1" panose="00000000000000000000"/>
      <p:regular r:id="rId35"/>
    </p:embeddedFont>
    <p:embeddedFont>
      <p:font typeface="Aileron Bold" charset="1" panose="00000800000000000000"/>
      <p:regular r:id="rId36"/>
    </p:embeddedFont>
    <p:embeddedFont>
      <p:font typeface="Alegreya Bold" charset="1" panose="000008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259300" y="3887187"/>
            <a:ext cx="1886740" cy="1563855"/>
            <a:chOff x="0" y="0"/>
            <a:chExt cx="496919" cy="411880"/>
          </a:xfrm>
        </p:grpSpPr>
        <p:sp>
          <p:nvSpPr>
            <p:cNvPr name="Freeform 3" id="3"/>
            <p:cNvSpPr/>
            <p:nvPr/>
          </p:nvSpPr>
          <p:spPr>
            <a:xfrm flipH="false" flipV="false" rot="0">
              <a:off x="0" y="0"/>
              <a:ext cx="496919" cy="411880"/>
            </a:xfrm>
            <a:custGeom>
              <a:avLst/>
              <a:gdLst/>
              <a:ahLst/>
              <a:cxnLst/>
              <a:rect r="r" b="b" t="t" l="l"/>
              <a:pathLst>
                <a:path h="411880" w="496919">
                  <a:moveTo>
                    <a:pt x="0" y="0"/>
                  </a:moveTo>
                  <a:lnTo>
                    <a:pt x="496919" y="0"/>
                  </a:lnTo>
                  <a:lnTo>
                    <a:pt x="496919" y="411880"/>
                  </a:lnTo>
                  <a:lnTo>
                    <a:pt x="0" y="411880"/>
                  </a:lnTo>
                  <a:close/>
                </a:path>
              </a:pathLst>
            </a:custGeom>
            <a:solidFill>
              <a:srgbClr val="FACE27"/>
            </a:solidFill>
          </p:spPr>
        </p:sp>
        <p:sp>
          <p:nvSpPr>
            <p:cNvPr name="TextBox 4" id="4"/>
            <p:cNvSpPr txBox="true"/>
            <p:nvPr/>
          </p:nvSpPr>
          <p:spPr>
            <a:xfrm>
              <a:off x="0" y="-38100"/>
              <a:ext cx="496919" cy="4499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074561" y="7724666"/>
            <a:ext cx="8712770" cy="3076684"/>
            <a:chOff x="0" y="0"/>
            <a:chExt cx="2294721" cy="810320"/>
          </a:xfrm>
        </p:grpSpPr>
        <p:sp>
          <p:nvSpPr>
            <p:cNvPr name="Freeform 6" id="6"/>
            <p:cNvSpPr/>
            <p:nvPr/>
          </p:nvSpPr>
          <p:spPr>
            <a:xfrm flipH="false" flipV="false" rot="0">
              <a:off x="0" y="0"/>
              <a:ext cx="2294721" cy="810320"/>
            </a:xfrm>
            <a:custGeom>
              <a:avLst/>
              <a:gdLst/>
              <a:ahLst/>
              <a:cxnLst/>
              <a:rect r="r" b="b" t="t" l="l"/>
              <a:pathLst>
                <a:path h="810320" w="2294721">
                  <a:moveTo>
                    <a:pt x="45317" y="0"/>
                  </a:moveTo>
                  <a:lnTo>
                    <a:pt x="2249404" y="0"/>
                  </a:lnTo>
                  <a:cubicBezTo>
                    <a:pt x="2261423" y="0"/>
                    <a:pt x="2272950" y="4774"/>
                    <a:pt x="2281448" y="13273"/>
                  </a:cubicBezTo>
                  <a:cubicBezTo>
                    <a:pt x="2289947" y="21772"/>
                    <a:pt x="2294721" y="33298"/>
                    <a:pt x="2294721" y="45317"/>
                  </a:cubicBezTo>
                  <a:lnTo>
                    <a:pt x="2294721" y="765003"/>
                  </a:lnTo>
                  <a:cubicBezTo>
                    <a:pt x="2294721" y="777022"/>
                    <a:pt x="2289947" y="788548"/>
                    <a:pt x="2281448" y="797047"/>
                  </a:cubicBezTo>
                  <a:cubicBezTo>
                    <a:pt x="2272950" y="805546"/>
                    <a:pt x="2261423" y="810320"/>
                    <a:pt x="2249404" y="810320"/>
                  </a:cubicBezTo>
                  <a:lnTo>
                    <a:pt x="45317" y="810320"/>
                  </a:lnTo>
                  <a:cubicBezTo>
                    <a:pt x="33298" y="810320"/>
                    <a:pt x="21772" y="805546"/>
                    <a:pt x="13273" y="797047"/>
                  </a:cubicBezTo>
                  <a:cubicBezTo>
                    <a:pt x="4774" y="788548"/>
                    <a:pt x="0" y="777022"/>
                    <a:pt x="0" y="765003"/>
                  </a:cubicBezTo>
                  <a:lnTo>
                    <a:pt x="0" y="45317"/>
                  </a:lnTo>
                  <a:cubicBezTo>
                    <a:pt x="0" y="33298"/>
                    <a:pt x="4774" y="21772"/>
                    <a:pt x="13273" y="13273"/>
                  </a:cubicBezTo>
                  <a:cubicBezTo>
                    <a:pt x="21772" y="4774"/>
                    <a:pt x="33298" y="0"/>
                    <a:pt x="45317" y="0"/>
                  </a:cubicBezTo>
                  <a:close/>
                </a:path>
              </a:pathLst>
            </a:custGeom>
            <a:solidFill>
              <a:srgbClr val="FACE27"/>
            </a:solidFill>
          </p:spPr>
        </p:sp>
        <p:sp>
          <p:nvSpPr>
            <p:cNvPr name="TextBox 7" id="7"/>
            <p:cNvSpPr txBox="true"/>
            <p:nvPr/>
          </p:nvSpPr>
          <p:spPr>
            <a:xfrm>
              <a:off x="0" y="-38100"/>
              <a:ext cx="2294721" cy="84842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99423" y="2632717"/>
            <a:ext cx="15254084" cy="3437427"/>
          </a:xfrm>
          <a:prstGeom prst="rect">
            <a:avLst/>
          </a:prstGeom>
        </p:spPr>
        <p:txBody>
          <a:bodyPr anchor="t" rtlCol="false" tIns="0" lIns="0" bIns="0" rIns="0">
            <a:spAutoFit/>
          </a:bodyPr>
          <a:lstStyle/>
          <a:p>
            <a:pPr algn="l">
              <a:lnSpc>
                <a:spcPts val="6701"/>
              </a:lnSpc>
            </a:pPr>
            <a:r>
              <a:rPr lang="en-US" sz="5827" b="true">
                <a:solidFill>
                  <a:srgbClr val="000000"/>
                </a:solidFill>
                <a:latin typeface="Arimo Bold"/>
                <a:ea typeface="Arimo Bold"/>
                <a:cs typeface="Arimo Bold"/>
                <a:sym typeface="Arimo Bold"/>
              </a:rPr>
              <a:t>Towards Personalised Medicine: Leveraging Soft Voting Classifier for Mortality Prediction of ICU Patients with Heart Failure</a:t>
            </a:r>
          </a:p>
        </p:txBody>
      </p:sp>
      <p:sp>
        <p:nvSpPr>
          <p:cNvPr name="TextBox 9" id="9"/>
          <p:cNvSpPr txBox="true"/>
          <p:nvPr/>
        </p:nvSpPr>
        <p:spPr>
          <a:xfrm rot="0">
            <a:off x="12841151" y="7831526"/>
            <a:ext cx="5125980" cy="549337"/>
          </a:xfrm>
          <a:prstGeom prst="rect">
            <a:avLst/>
          </a:prstGeom>
        </p:spPr>
        <p:txBody>
          <a:bodyPr anchor="t" rtlCol="false" tIns="0" lIns="0" bIns="0" rIns="0">
            <a:spAutoFit/>
          </a:bodyPr>
          <a:lstStyle/>
          <a:p>
            <a:pPr algn="r">
              <a:lnSpc>
                <a:spcPts val="4325"/>
              </a:lnSpc>
              <a:spcBef>
                <a:spcPct val="0"/>
              </a:spcBef>
            </a:pPr>
            <a:r>
              <a:rPr lang="en-US" b="true" sz="3089">
                <a:solidFill>
                  <a:srgbClr val="000000"/>
                </a:solidFill>
                <a:latin typeface="Arimo Bold"/>
                <a:ea typeface="Arimo Bold"/>
                <a:cs typeface="Arimo Bold"/>
                <a:sym typeface="Arimo Bold"/>
              </a:rPr>
              <a:t>Dissertation </a:t>
            </a:r>
            <a:r>
              <a:rPr lang="en-US" b="true" sz="3089">
                <a:solidFill>
                  <a:srgbClr val="000000"/>
                </a:solidFill>
                <a:latin typeface="Arimo Bold"/>
                <a:ea typeface="Arimo Bold"/>
                <a:cs typeface="Arimo Bold"/>
                <a:sym typeface="Arimo Bold"/>
              </a:rPr>
              <a:t>by Om Shirke</a:t>
            </a:r>
          </a:p>
        </p:txBody>
      </p:sp>
      <p:sp>
        <p:nvSpPr>
          <p:cNvPr name="TextBox 10" id="10"/>
          <p:cNvSpPr txBox="true"/>
          <p:nvPr/>
        </p:nvSpPr>
        <p:spPr>
          <a:xfrm rot="0">
            <a:off x="12841151" y="8479408"/>
            <a:ext cx="5125980" cy="550174"/>
          </a:xfrm>
          <a:prstGeom prst="rect">
            <a:avLst/>
          </a:prstGeom>
        </p:spPr>
        <p:txBody>
          <a:bodyPr anchor="t" rtlCol="false" tIns="0" lIns="0" bIns="0" rIns="0">
            <a:spAutoFit/>
          </a:bodyPr>
          <a:lstStyle/>
          <a:p>
            <a:pPr algn="ctr">
              <a:lnSpc>
                <a:spcPts val="4325"/>
              </a:lnSpc>
              <a:spcBef>
                <a:spcPct val="0"/>
              </a:spcBef>
            </a:pPr>
            <a:r>
              <a:rPr lang="en-US" b="true" sz="3089">
                <a:solidFill>
                  <a:srgbClr val="000000"/>
                </a:solidFill>
                <a:latin typeface="Arimo Bold"/>
                <a:ea typeface="Arimo Bold"/>
                <a:cs typeface="Arimo Bold"/>
                <a:sym typeface="Arimo Bold"/>
              </a:rPr>
              <a:t>MS Data Science</a:t>
            </a:r>
          </a:p>
        </p:txBody>
      </p:sp>
      <p:sp>
        <p:nvSpPr>
          <p:cNvPr name="TextBox 11" id="11"/>
          <p:cNvSpPr txBox="true"/>
          <p:nvPr/>
        </p:nvSpPr>
        <p:spPr>
          <a:xfrm rot="0">
            <a:off x="11165950" y="9124832"/>
            <a:ext cx="6801181" cy="550174"/>
          </a:xfrm>
          <a:prstGeom prst="rect">
            <a:avLst/>
          </a:prstGeom>
        </p:spPr>
        <p:txBody>
          <a:bodyPr anchor="t" rtlCol="false" tIns="0" lIns="0" bIns="0" rIns="0">
            <a:spAutoFit/>
          </a:bodyPr>
          <a:lstStyle/>
          <a:p>
            <a:pPr algn="r">
              <a:lnSpc>
                <a:spcPts val="4325"/>
              </a:lnSpc>
              <a:spcBef>
                <a:spcPct val="0"/>
              </a:spcBef>
            </a:pPr>
            <a:r>
              <a:rPr lang="en-US" b="true" sz="3089">
                <a:solidFill>
                  <a:srgbClr val="000000"/>
                </a:solidFill>
                <a:latin typeface="Arimo Bold"/>
                <a:ea typeface="Arimo Bold"/>
                <a:cs typeface="Arimo Bold"/>
                <a:sym typeface="Arimo Bold"/>
              </a:rPr>
              <a:t>Liverpool John Moores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CE27"/>
        </a:solidFill>
      </p:bgPr>
    </p:bg>
    <p:spTree>
      <p:nvGrpSpPr>
        <p:cNvPr id="1" name=""/>
        <p:cNvGrpSpPr/>
        <p:nvPr/>
      </p:nvGrpSpPr>
      <p:grpSpPr>
        <a:xfrm>
          <a:off x="0" y="0"/>
          <a:ext cx="0" cy="0"/>
          <a:chOff x="0" y="0"/>
          <a:chExt cx="0" cy="0"/>
        </a:xfrm>
      </p:grpSpPr>
      <p:sp>
        <p:nvSpPr>
          <p:cNvPr name="AutoShape 2" id="2"/>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Freeform 4" id="4"/>
          <p:cNvSpPr/>
          <p:nvPr/>
        </p:nvSpPr>
        <p:spPr>
          <a:xfrm flipH="false" flipV="false" rot="0">
            <a:off x="3368695" y="3020170"/>
            <a:ext cx="10546443" cy="6165275"/>
          </a:xfrm>
          <a:custGeom>
            <a:avLst/>
            <a:gdLst/>
            <a:ahLst/>
            <a:cxnLst/>
            <a:rect r="r" b="b" t="t" l="l"/>
            <a:pathLst>
              <a:path h="6165275" w="10546443">
                <a:moveTo>
                  <a:pt x="0" y="0"/>
                </a:moveTo>
                <a:lnTo>
                  <a:pt x="10546443" y="0"/>
                </a:lnTo>
                <a:lnTo>
                  <a:pt x="10546443" y="6165275"/>
                </a:lnTo>
                <a:lnTo>
                  <a:pt x="0" y="6165275"/>
                </a:lnTo>
                <a:lnTo>
                  <a:pt x="0" y="0"/>
                </a:lnTo>
                <a:close/>
              </a:path>
            </a:pathLst>
          </a:custGeom>
          <a:blipFill>
            <a:blip r:embed="rId2"/>
            <a:stretch>
              <a:fillRect l="0" t="0" r="0" b="0"/>
            </a:stretch>
          </a:blipFill>
        </p:spPr>
      </p:sp>
      <p:sp>
        <p:nvSpPr>
          <p:cNvPr name="TextBox 5" id="5"/>
          <p:cNvSpPr txBox="true"/>
          <p:nvPr/>
        </p:nvSpPr>
        <p:spPr>
          <a:xfrm rot="0">
            <a:off x="2450510" y="2259439"/>
            <a:ext cx="13386979" cy="646431"/>
          </a:xfrm>
          <a:prstGeom prst="rect">
            <a:avLst/>
          </a:prstGeom>
        </p:spPr>
        <p:txBody>
          <a:bodyPr anchor="t" rtlCol="false" tIns="0" lIns="0" bIns="0" rIns="0">
            <a:spAutoFit/>
          </a:bodyPr>
          <a:lstStyle/>
          <a:p>
            <a:pPr algn="ctr">
              <a:lnSpc>
                <a:spcPts val="5319"/>
              </a:lnSpc>
            </a:pPr>
            <a:r>
              <a:rPr lang="en-US" b="true" sz="3799" spc="75" u="sng">
                <a:solidFill>
                  <a:srgbClr val="4459C6"/>
                </a:solidFill>
                <a:latin typeface="Alegreya Bold"/>
                <a:ea typeface="Alegreya Bold"/>
                <a:cs typeface="Alegreya Bold"/>
                <a:sym typeface="Alegreya Bold"/>
              </a:rPr>
              <a:t>Statistical Analysis</a:t>
            </a:r>
          </a:p>
        </p:txBody>
      </p:sp>
      <p:sp>
        <p:nvSpPr>
          <p:cNvPr name="TextBox 6" id="6"/>
          <p:cNvSpPr txBox="true"/>
          <p:nvPr/>
        </p:nvSpPr>
        <p:spPr>
          <a:xfrm rot="0">
            <a:off x="2954546" y="1145960"/>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CE27"/>
        </a:solidFill>
      </p:bgPr>
    </p:bg>
    <p:spTree>
      <p:nvGrpSpPr>
        <p:cNvPr id="1" name=""/>
        <p:cNvGrpSpPr/>
        <p:nvPr/>
      </p:nvGrpSpPr>
      <p:grpSpPr>
        <a:xfrm>
          <a:off x="0" y="0"/>
          <a:ext cx="0" cy="0"/>
          <a:chOff x="0" y="0"/>
          <a:chExt cx="0" cy="0"/>
        </a:xfrm>
      </p:grpSpPr>
      <p:sp>
        <p:nvSpPr>
          <p:cNvPr name="AutoShape 2" id="2"/>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Freeform 4" id="4"/>
          <p:cNvSpPr/>
          <p:nvPr/>
        </p:nvSpPr>
        <p:spPr>
          <a:xfrm flipH="false" flipV="false" rot="0">
            <a:off x="3723556" y="2699771"/>
            <a:ext cx="11022518" cy="6558529"/>
          </a:xfrm>
          <a:custGeom>
            <a:avLst/>
            <a:gdLst/>
            <a:ahLst/>
            <a:cxnLst/>
            <a:rect r="r" b="b" t="t" l="l"/>
            <a:pathLst>
              <a:path h="6558529" w="11022518">
                <a:moveTo>
                  <a:pt x="0" y="0"/>
                </a:moveTo>
                <a:lnTo>
                  <a:pt x="11022518" y="0"/>
                </a:lnTo>
                <a:lnTo>
                  <a:pt x="11022518" y="6558529"/>
                </a:lnTo>
                <a:lnTo>
                  <a:pt x="0" y="6558529"/>
                </a:lnTo>
                <a:lnTo>
                  <a:pt x="0" y="0"/>
                </a:lnTo>
                <a:close/>
              </a:path>
            </a:pathLst>
          </a:custGeom>
          <a:blipFill>
            <a:blip r:embed="rId2"/>
            <a:stretch>
              <a:fillRect l="0" t="0" r="0" b="0"/>
            </a:stretch>
          </a:blipFill>
        </p:spPr>
      </p:sp>
      <p:sp>
        <p:nvSpPr>
          <p:cNvPr name="TextBox 5" id="5"/>
          <p:cNvSpPr txBox="true"/>
          <p:nvPr/>
        </p:nvSpPr>
        <p:spPr>
          <a:xfrm rot="0">
            <a:off x="1436906" y="2092393"/>
            <a:ext cx="15608281" cy="587376"/>
          </a:xfrm>
          <a:prstGeom prst="rect">
            <a:avLst/>
          </a:prstGeom>
        </p:spPr>
        <p:txBody>
          <a:bodyPr anchor="t" rtlCol="false" tIns="0" lIns="0" bIns="0" rIns="0">
            <a:spAutoFit/>
          </a:bodyPr>
          <a:lstStyle/>
          <a:p>
            <a:pPr algn="ctr">
              <a:lnSpc>
                <a:spcPts val="4899"/>
              </a:lnSpc>
            </a:pPr>
            <a:r>
              <a:rPr lang="en-US" b="true" sz="3499" spc="69" u="sng">
                <a:solidFill>
                  <a:srgbClr val="232253"/>
                </a:solidFill>
                <a:latin typeface="Alegreya Bold"/>
                <a:ea typeface="Alegreya Bold"/>
                <a:cs typeface="Alegreya Bold"/>
                <a:sym typeface="Alegreya Bold"/>
              </a:rPr>
              <a:t>Comparision with the Benchmark Models </a:t>
            </a:r>
            <a:r>
              <a:rPr lang="en-US" b="true" sz="3499" spc="69" u="sng">
                <a:solidFill>
                  <a:srgbClr val="4459C6"/>
                </a:solidFill>
                <a:latin typeface="Alegreya Bold"/>
                <a:ea typeface="Alegreya Bold"/>
                <a:cs typeface="Alegreya Bold"/>
                <a:sym typeface="Alegreya Bold"/>
              </a:rPr>
              <a:t>(Before Scaling and Balancing)</a:t>
            </a:r>
          </a:p>
        </p:txBody>
      </p:sp>
      <p:sp>
        <p:nvSpPr>
          <p:cNvPr name="TextBox 6" id="6"/>
          <p:cNvSpPr txBox="true"/>
          <p:nvPr/>
        </p:nvSpPr>
        <p:spPr>
          <a:xfrm rot="0">
            <a:off x="2954546" y="939861"/>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CE27"/>
        </a:solidFill>
      </p:bgPr>
    </p:bg>
    <p:spTree>
      <p:nvGrpSpPr>
        <p:cNvPr id="1" name=""/>
        <p:cNvGrpSpPr/>
        <p:nvPr/>
      </p:nvGrpSpPr>
      <p:grpSpPr>
        <a:xfrm>
          <a:off x="0" y="0"/>
          <a:ext cx="0" cy="0"/>
          <a:chOff x="0" y="0"/>
          <a:chExt cx="0" cy="0"/>
        </a:xfrm>
      </p:grpSpPr>
      <p:sp>
        <p:nvSpPr>
          <p:cNvPr name="Freeform 2" id="2"/>
          <p:cNvSpPr/>
          <p:nvPr/>
        </p:nvSpPr>
        <p:spPr>
          <a:xfrm flipH="false" flipV="false" rot="0">
            <a:off x="3347955" y="2814071"/>
            <a:ext cx="11106126" cy="6498265"/>
          </a:xfrm>
          <a:custGeom>
            <a:avLst/>
            <a:gdLst/>
            <a:ahLst/>
            <a:cxnLst/>
            <a:rect r="r" b="b" t="t" l="l"/>
            <a:pathLst>
              <a:path h="6498265" w="11106126">
                <a:moveTo>
                  <a:pt x="0" y="0"/>
                </a:moveTo>
                <a:lnTo>
                  <a:pt x="11106125" y="0"/>
                </a:lnTo>
                <a:lnTo>
                  <a:pt x="11106125" y="6498265"/>
                </a:lnTo>
                <a:lnTo>
                  <a:pt x="0" y="6498265"/>
                </a:lnTo>
                <a:lnTo>
                  <a:pt x="0" y="0"/>
                </a:lnTo>
                <a:close/>
              </a:path>
            </a:pathLst>
          </a:custGeom>
          <a:blipFill>
            <a:blip r:embed="rId2"/>
            <a:stretch>
              <a:fillRect l="0" t="0" r="0" b="0"/>
            </a:stretch>
          </a:blipFill>
        </p:spPr>
      </p:sp>
      <p:sp>
        <p:nvSpPr>
          <p:cNvPr name="TextBox 3" id="3"/>
          <p:cNvSpPr txBox="true"/>
          <p:nvPr/>
        </p:nvSpPr>
        <p:spPr>
          <a:xfrm rot="0">
            <a:off x="1954491" y="2092393"/>
            <a:ext cx="13882998" cy="587376"/>
          </a:xfrm>
          <a:prstGeom prst="rect">
            <a:avLst/>
          </a:prstGeom>
        </p:spPr>
        <p:txBody>
          <a:bodyPr anchor="t" rtlCol="false" tIns="0" lIns="0" bIns="0" rIns="0">
            <a:spAutoFit/>
          </a:bodyPr>
          <a:lstStyle/>
          <a:p>
            <a:pPr algn="ctr">
              <a:lnSpc>
                <a:spcPts val="4899"/>
              </a:lnSpc>
            </a:pPr>
            <a:r>
              <a:rPr lang="en-US" b="true" sz="3499" spc="69" u="sng">
                <a:solidFill>
                  <a:srgbClr val="232253"/>
                </a:solidFill>
                <a:latin typeface="Alegreya Bold"/>
                <a:ea typeface="Alegreya Bold"/>
                <a:cs typeface="Alegreya Bold"/>
                <a:sym typeface="Alegreya Bold"/>
              </a:rPr>
              <a:t>Comparision with the Benchmark Models </a:t>
            </a:r>
            <a:r>
              <a:rPr lang="en-US" b="true" sz="3499" spc="69" u="sng">
                <a:solidFill>
                  <a:srgbClr val="4459C6"/>
                </a:solidFill>
                <a:latin typeface="Alegreya Bold"/>
                <a:ea typeface="Alegreya Bold"/>
                <a:cs typeface="Alegreya Bold"/>
                <a:sym typeface="Alegreya Bold"/>
              </a:rPr>
              <a:t>(After Scaling and Balancing)</a:t>
            </a:r>
          </a:p>
        </p:txBody>
      </p:sp>
      <p:sp>
        <p:nvSpPr>
          <p:cNvPr name="TextBox 4" id="4"/>
          <p:cNvSpPr txBox="true"/>
          <p:nvPr/>
        </p:nvSpPr>
        <p:spPr>
          <a:xfrm rot="0">
            <a:off x="2954546" y="939861"/>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
        <p:nvSpPr>
          <p:cNvPr name="AutoShape 5" id="5"/>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AutoShape 6" id="6"/>
          <p:cNvSpPr/>
          <p:nvPr/>
        </p:nvSpPr>
        <p:spPr>
          <a:xfrm>
            <a:off x="12003845" y="1009650"/>
            <a:ext cx="6492240" cy="0"/>
          </a:xfrm>
          <a:prstGeom prst="line">
            <a:avLst/>
          </a:prstGeom>
          <a:ln cap="flat" w="38100">
            <a:solidFill>
              <a:srgbClr val="232253"/>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grpSp>
        <p:nvGrpSpPr>
          <p:cNvPr name="Group 2" id="2"/>
          <p:cNvGrpSpPr/>
          <p:nvPr/>
        </p:nvGrpSpPr>
        <p:grpSpPr>
          <a:xfrm rot="0">
            <a:off x="1028700" y="6196724"/>
            <a:ext cx="7541170" cy="2680576"/>
            <a:chOff x="0" y="0"/>
            <a:chExt cx="2383230" cy="847140"/>
          </a:xfrm>
        </p:grpSpPr>
        <p:sp>
          <p:nvSpPr>
            <p:cNvPr name="Freeform 3" id="3"/>
            <p:cNvSpPr/>
            <p:nvPr/>
          </p:nvSpPr>
          <p:spPr>
            <a:xfrm flipH="false" flipV="false" rot="0">
              <a:off x="0" y="0"/>
              <a:ext cx="2383230" cy="847140"/>
            </a:xfrm>
            <a:custGeom>
              <a:avLst/>
              <a:gdLst/>
              <a:ahLst/>
              <a:cxnLst/>
              <a:rect r="r" b="b" t="t" l="l"/>
              <a:pathLst>
                <a:path h="847140" w="2383230">
                  <a:moveTo>
                    <a:pt x="52358" y="0"/>
                  </a:moveTo>
                  <a:lnTo>
                    <a:pt x="2330873" y="0"/>
                  </a:lnTo>
                  <a:cubicBezTo>
                    <a:pt x="2344759" y="0"/>
                    <a:pt x="2358076" y="5516"/>
                    <a:pt x="2367895" y="15335"/>
                  </a:cubicBezTo>
                  <a:cubicBezTo>
                    <a:pt x="2377714" y="25154"/>
                    <a:pt x="2383230" y="38472"/>
                    <a:pt x="2383230" y="52358"/>
                  </a:cubicBezTo>
                  <a:lnTo>
                    <a:pt x="2383230" y="794783"/>
                  </a:lnTo>
                  <a:cubicBezTo>
                    <a:pt x="2383230" y="808669"/>
                    <a:pt x="2377714" y="821986"/>
                    <a:pt x="2367895" y="831805"/>
                  </a:cubicBezTo>
                  <a:cubicBezTo>
                    <a:pt x="2358076" y="841624"/>
                    <a:pt x="2344759" y="847140"/>
                    <a:pt x="2330873" y="847140"/>
                  </a:cubicBezTo>
                  <a:lnTo>
                    <a:pt x="52358" y="847140"/>
                  </a:lnTo>
                  <a:cubicBezTo>
                    <a:pt x="38472" y="847140"/>
                    <a:pt x="25154" y="841624"/>
                    <a:pt x="15335" y="831805"/>
                  </a:cubicBezTo>
                  <a:cubicBezTo>
                    <a:pt x="5516" y="821986"/>
                    <a:pt x="0" y="808669"/>
                    <a:pt x="0" y="794783"/>
                  </a:cubicBezTo>
                  <a:lnTo>
                    <a:pt x="0" y="52358"/>
                  </a:lnTo>
                  <a:cubicBezTo>
                    <a:pt x="0" y="38472"/>
                    <a:pt x="5516" y="25154"/>
                    <a:pt x="15335" y="15335"/>
                  </a:cubicBezTo>
                  <a:cubicBezTo>
                    <a:pt x="25154" y="5516"/>
                    <a:pt x="38472" y="0"/>
                    <a:pt x="52358" y="0"/>
                  </a:cubicBezTo>
                  <a:close/>
                </a:path>
              </a:pathLst>
            </a:custGeom>
            <a:solidFill>
              <a:srgbClr val="FACE27"/>
            </a:solidFill>
            <a:ln w="38100" cap="rnd">
              <a:solidFill>
                <a:srgbClr val="232253"/>
              </a:solidFill>
              <a:prstDash val="solid"/>
              <a:round/>
            </a:ln>
          </p:spPr>
        </p:sp>
        <p:sp>
          <p:nvSpPr>
            <p:cNvPr name="TextBox 4" id="4"/>
            <p:cNvSpPr txBox="true"/>
            <p:nvPr/>
          </p:nvSpPr>
          <p:spPr>
            <a:xfrm>
              <a:off x="0" y="-38100"/>
              <a:ext cx="2383230" cy="88524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44000" y="6196724"/>
            <a:ext cx="7541170" cy="2680576"/>
            <a:chOff x="0" y="0"/>
            <a:chExt cx="2383230" cy="847140"/>
          </a:xfrm>
        </p:grpSpPr>
        <p:sp>
          <p:nvSpPr>
            <p:cNvPr name="Freeform 6" id="6"/>
            <p:cNvSpPr/>
            <p:nvPr/>
          </p:nvSpPr>
          <p:spPr>
            <a:xfrm flipH="false" flipV="false" rot="0">
              <a:off x="0" y="0"/>
              <a:ext cx="2383230" cy="847140"/>
            </a:xfrm>
            <a:custGeom>
              <a:avLst/>
              <a:gdLst/>
              <a:ahLst/>
              <a:cxnLst/>
              <a:rect r="r" b="b" t="t" l="l"/>
              <a:pathLst>
                <a:path h="847140" w="2383230">
                  <a:moveTo>
                    <a:pt x="52358" y="0"/>
                  </a:moveTo>
                  <a:lnTo>
                    <a:pt x="2330873" y="0"/>
                  </a:lnTo>
                  <a:cubicBezTo>
                    <a:pt x="2344759" y="0"/>
                    <a:pt x="2358076" y="5516"/>
                    <a:pt x="2367895" y="15335"/>
                  </a:cubicBezTo>
                  <a:cubicBezTo>
                    <a:pt x="2377714" y="25154"/>
                    <a:pt x="2383230" y="38472"/>
                    <a:pt x="2383230" y="52358"/>
                  </a:cubicBezTo>
                  <a:lnTo>
                    <a:pt x="2383230" y="794783"/>
                  </a:lnTo>
                  <a:cubicBezTo>
                    <a:pt x="2383230" y="808669"/>
                    <a:pt x="2377714" y="821986"/>
                    <a:pt x="2367895" y="831805"/>
                  </a:cubicBezTo>
                  <a:cubicBezTo>
                    <a:pt x="2358076" y="841624"/>
                    <a:pt x="2344759" y="847140"/>
                    <a:pt x="2330873" y="847140"/>
                  </a:cubicBezTo>
                  <a:lnTo>
                    <a:pt x="52358" y="847140"/>
                  </a:lnTo>
                  <a:cubicBezTo>
                    <a:pt x="38472" y="847140"/>
                    <a:pt x="25154" y="841624"/>
                    <a:pt x="15335" y="831805"/>
                  </a:cubicBezTo>
                  <a:cubicBezTo>
                    <a:pt x="5516" y="821986"/>
                    <a:pt x="0" y="808669"/>
                    <a:pt x="0" y="794783"/>
                  </a:cubicBezTo>
                  <a:lnTo>
                    <a:pt x="0" y="52358"/>
                  </a:lnTo>
                  <a:cubicBezTo>
                    <a:pt x="0" y="38472"/>
                    <a:pt x="5516" y="25154"/>
                    <a:pt x="15335" y="15335"/>
                  </a:cubicBezTo>
                  <a:cubicBezTo>
                    <a:pt x="25154" y="5516"/>
                    <a:pt x="38472" y="0"/>
                    <a:pt x="52358" y="0"/>
                  </a:cubicBezTo>
                  <a:close/>
                </a:path>
              </a:pathLst>
            </a:custGeom>
            <a:solidFill>
              <a:srgbClr val="FACE27"/>
            </a:solidFill>
            <a:ln w="38100" cap="rnd">
              <a:solidFill>
                <a:srgbClr val="232253"/>
              </a:solidFill>
              <a:prstDash val="solid"/>
              <a:round/>
            </a:ln>
          </p:spPr>
        </p:sp>
        <p:sp>
          <p:nvSpPr>
            <p:cNvPr name="TextBox 7" id="7"/>
            <p:cNvSpPr txBox="true"/>
            <p:nvPr/>
          </p:nvSpPr>
          <p:spPr>
            <a:xfrm>
              <a:off x="0" y="-38100"/>
              <a:ext cx="2383230" cy="88524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374061" y="6419862"/>
            <a:ext cx="6850449" cy="2957065"/>
          </a:xfrm>
          <a:prstGeom prst="rect">
            <a:avLst/>
          </a:prstGeom>
        </p:spPr>
        <p:txBody>
          <a:bodyPr anchor="t" rtlCol="false" tIns="0" lIns="0" bIns="0" rIns="0">
            <a:spAutoFit/>
          </a:bodyPr>
          <a:lstStyle/>
          <a:p>
            <a:pPr algn="l">
              <a:lnSpc>
                <a:spcPts val="3367"/>
              </a:lnSpc>
            </a:pPr>
            <a:r>
              <a:rPr lang="en-US" sz="2405">
                <a:solidFill>
                  <a:srgbClr val="000000"/>
                </a:solidFill>
                <a:latin typeface="Garet"/>
                <a:ea typeface="Garet"/>
                <a:cs typeface="Garet"/>
                <a:sym typeface="Garet"/>
              </a:rPr>
              <a:t>After extensive experimentation with various ensemble techniques, the voting classifier was finalised for its ability to leverage the strengths of base learners, that improved the predictive performance.</a:t>
            </a:r>
          </a:p>
          <a:p>
            <a:pPr algn="l">
              <a:lnSpc>
                <a:spcPts val="3507"/>
              </a:lnSpc>
            </a:pPr>
          </a:p>
          <a:p>
            <a:pPr algn="l">
              <a:lnSpc>
                <a:spcPts val="3507"/>
              </a:lnSpc>
              <a:spcBef>
                <a:spcPct val="0"/>
              </a:spcBef>
            </a:pPr>
          </a:p>
        </p:txBody>
      </p:sp>
      <p:sp>
        <p:nvSpPr>
          <p:cNvPr name="TextBox 9" id="9"/>
          <p:cNvSpPr txBox="true"/>
          <p:nvPr/>
        </p:nvSpPr>
        <p:spPr>
          <a:xfrm rot="0">
            <a:off x="9255301" y="6496062"/>
            <a:ext cx="6850449" cy="2501135"/>
          </a:xfrm>
          <a:prstGeom prst="rect">
            <a:avLst/>
          </a:prstGeom>
        </p:spPr>
        <p:txBody>
          <a:bodyPr anchor="t" rtlCol="false" tIns="0" lIns="0" bIns="0" rIns="0">
            <a:spAutoFit/>
          </a:bodyPr>
          <a:lstStyle/>
          <a:p>
            <a:pPr algn="l">
              <a:lnSpc>
                <a:spcPts val="3367"/>
              </a:lnSpc>
            </a:pPr>
            <a:r>
              <a:rPr lang="en-US" sz="2405">
                <a:solidFill>
                  <a:srgbClr val="000000"/>
                </a:solidFill>
                <a:latin typeface="Garet"/>
                <a:ea typeface="Garet"/>
                <a:cs typeface="Garet"/>
                <a:sym typeface="Garet"/>
              </a:rPr>
              <a:t>Even within the voting classifier, various combinations of base models with customised weights and custom thresholds were experimented with to develop the final voting ensemble.</a:t>
            </a:r>
          </a:p>
          <a:p>
            <a:pPr algn="l">
              <a:lnSpc>
                <a:spcPts val="3367"/>
              </a:lnSpc>
              <a:spcBef>
                <a:spcPct val="0"/>
              </a:spcBef>
            </a:pPr>
          </a:p>
        </p:txBody>
      </p:sp>
      <p:grpSp>
        <p:nvGrpSpPr>
          <p:cNvPr name="Group 10" id="10"/>
          <p:cNvGrpSpPr/>
          <p:nvPr/>
        </p:nvGrpSpPr>
        <p:grpSpPr>
          <a:xfrm rot="0">
            <a:off x="7319296" y="5611058"/>
            <a:ext cx="984613" cy="1171331"/>
            <a:chOff x="0" y="0"/>
            <a:chExt cx="311167" cy="370175"/>
          </a:xfrm>
        </p:grpSpPr>
        <p:sp>
          <p:nvSpPr>
            <p:cNvPr name="Freeform 11" id="11"/>
            <p:cNvSpPr/>
            <p:nvPr/>
          </p:nvSpPr>
          <p:spPr>
            <a:xfrm flipH="false" flipV="false" rot="0">
              <a:off x="0" y="0"/>
              <a:ext cx="311167" cy="370175"/>
            </a:xfrm>
            <a:custGeom>
              <a:avLst/>
              <a:gdLst/>
              <a:ahLst/>
              <a:cxnLst/>
              <a:rect r="r" b="b" t="t" l="l"/>
              <a:pathLst>
                <a:path h="370175" w="311167">
                  <a:moveTo>
                    <a:pt x="155583" y="0"/>
                  </a:moveTo>
                  <a:lnTo>
                    <a:pt x="155583" y="0"/>
                  </a:lnTo>
                  <a:cubicBezTo>
                    <a:pt x="196847" y="0"/>
                    <a:pt x="236420" y="16392"/>
                    <a:pt x="265597" y="45569"/>
                  </a:cubicBezTo>
                  <a:cubicBezTo>
                    <a:pt x="294775" y="74747"/>
                    <a:pt x="311167" y="114320"/>
                    <a:pt x="311167" y="155583"/>
                  </a:cubicBezTo>
                  <a:lnTo>
                    <a:pt x="311167" y="214592"/>
                  </a:lnTo>
                  <a:cubicBezTo>
                    <a:pt x="311167" y="255855"/>
                    <a:pt x="294775" y="295428"/>
                    <a:pt x="265597" y="324606"/>
                  </a:cubicBezTo>
                  <a:cubicBezTo>
                    <a:pt x="236420" y="353783"/>
                    <a:pt x="196847" y="370175"/>
                    <a:pt x="155583" y="370175"/>
                  </a:cubicBezTo>
                  <a:lnTo>
                    <a:pt x="155583" y="370175"/>
                  </a:lnTo>
                  <a:cubicBezTo>
                    <a:pt x="114320" y="370175"/>
                    <a:pt x="74747" y="353783"/>
                    <a:pt x="45569" y="324606"/>
                  </a:cubicBezTo>
                  <a:cubicBezTo>
                    <a:pt x="16392" y="295428"/>
                    <a:pt x="0" y="255855"/>
                    <a:pt x="0" y="214592"/>
                  </a:cubicBezTo>
                  <a:lnTo>
                    <a:pt x="0" y="155583"/>
                  </a:lnTo>
                  <a:cubicBezTo>
                    <a:pt x="0" y="114320"/>
                    <a:pt x="16392" y="74747"/>
                    <a:pt x="45569" y="45569"/>
                  </a:cubicBezTo>
                  <a:cubicBezTo>
                    <a:pt x="74747" y="16392"/>
                    <a:pt x="114320" y="0"/>
                    <a:pt x="155583" y="0"/>
                  </a:cubicBezTo>
                  <a:close/>
                </a:path>
              </a:pathLst>
            </a:custGeom>
            <a:solidFill>
              <a:srgbClr val="000000"/>
            </a:solidFill>
          </p:spPr>
        </p:sp>
        <p:sp>
          <p:nvSpPr>
            <p:cNvPr name="TextBox 12" id="12"/>
            <p:cNvSpPr txBox="true"/>
            <p:nvPr/>
          </p:nvSpPr>
          <p:spPr>
            <a:xfrm>
              <a:off x="0" y="-38100"/>
              <a:ext cx="311167" cy="4082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5434596" y="5611058"/>
            <a:ext cx="984613" cy="1171331"/>
            <a:chOff x="0" y="0"/>
            <a:chExt cx="311167" cy="370175"/>
          </a:xfrm>
        </p:grpSpPr>
        <p:sp>
          <p:nvSpPr>
            <p:cNvPr name="Freeform 14" id="14"/>
            <p:cNvSpPr/>
            <p:nvPr/>
          </p:nvSpPr>
          <p:spPr>
            <a:xfrm flipH="false" flipV="false" rot="0">
              <a:off x="0" y="0"/>
              <a:ext cx="311167" cy="370175"/>
            </a:xfrm>
            <a:custGeom>
              <a:avLst/>
              <a:gdLst/>
              <a:ahLst/>
              <a:cxnLst/>
              <a:rect r="r" b="b" t="t" l="l"/>
              <a:pathLst>
                <a:path h="370175" w="311167">
                  <a:moveTo>
                    <a:pt x="155583" y="0"/>
                  </a:moveTo>
                  <a:lnTo>
                    <a:pt x="155583" y="0"/>
                  </a:lnTo>
                  <a:cubicBezTo>
                    <a:pt x="196847" y="0"/>
                    <a:pt x="236420" y="16392"/>
                    <a:pt x="265597" y="45569"/>
                  </a:cubicBezTo>
                  <a:cubicBezTo>
                    <a:pt x="294775" y="74747"/>
                    <a:pt x="311167" y="114320"/>
                    <a:pt x="311167" y="155583"/>
                  </a:cubicBezTo>
                  <a:lnTo>
                    <a:pt x="311167" y="214592"/>
                  </a:lnTo>
                  <a:cubicBezTo>
                    <a:pt x="311167" y="255855"/>
                    <a:pt x="294775" y="295428"/>
                    <a:pt x="265597" y="324606"/>
                  </a:cubicBezTo>
                  <a:cubicBezTo>
                    <a:pt x="236420" y="353783"/>
                    <a:pt x="196847" y="370175"/>
                    <a:pt x="155583" y="370175"/>
                  </a:cubicBezTo>
                  <a:lnTo>
                    <a:pt x="155583" y="370175"/>
                  </a:lnTo>
                  <a:cubicBezTo>
                    <a:pt x="114320" y="370175"/>
                    <a:pt x="74747" y="353783"/>
                    <a:pt x="45569" y="324606"/>
                  </a:cubicBezTo>
                  <a:cubicBezTo>
                    <a:pt x="16392" y="295428"/>
                    <a:pt x="0" y="255855"/>
                    <a:pt x="0" y="214592"/>
                  </a:cubicBezTo>
                  <a:lnTo>
                    <a:pt x="0" y="155583"/>
                  </a:lnTo>
                  <a:cubicBezTo>
                    <a:pt x="0" y="114320"/>
                    <a:pt x="16392" y="74747"/>
                    <a:pt x="45569" y="45569"/>
                  </a:cubicBezTo>
                  <a:cubicBezTo>
                    <a:pt x="74747" y="16392"/>
                    <a:pt x="114320" y="0"/>
                    <a:pt x="155583" y="0"/>
                  </a:cubicBezTo>
                  <a:close/>
                </a:path>
              </a:pathLst>
            </a:custGeom>
            <a:solidFill>
              <a:srgbClr val="000000"/>
            </a:solidFill>
          </p:spPr>
        </p:sp>
        <p:sp>
          <p:nvSpPr>
            <p:cNvPr name="TextBox 15" id="15"/>
            <p:cNvSpPr txBox="true"/>
            <p:nvPr/>
          </p:nvSpPr>
          <p:spPr>
            <a:xfrm>
              <a:off x="0" y="-38100"/>
              <a:ext cx="311167" cy="408275"/>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Freeform 17" id="17"/>
          <p:cNvSpPr/>
          <p:nvPr/>
        </p:nvSpPr>
        <p:spPr>
          <a:xfrm flipH="false" flipV="false" rot="0">
            <a:off x="0" y="0"/>
            <a:ext cx="18288000" cy="5258459"/>
          </a:xfrm>
          <a:custGeom>
            <a:avLst/>
            <a:gdLst/>
            <a:ahLst/>
            <a:cxnLst/>
            <a:rect r="r" b="b" t="t" l="l"/>
            <a:pathLst>
              <a:path h="5258459" w="18288000">
                <a:moveTo>
                  <a:pt x="0" y="0"/>
                </a:moveTo>
                <a:lnTo>
                  <a:pt x="18288000" y="0"/>
                </a:lnTo>
                <a:lnTo>
                  <a:pt x="18288000" y="5258459"/>
                </a:lnTo>
                <a:lnTo>
                  <a:pt x="0" y="5258459"/>
                </a:lnTo>
                <a:lnTo>
                  <a:pt x="0" y="0"/>
                </a:lnTo>
                <a:close/>
              </a:path>
            </a:pathLst>
          </a:custGeom>
          <a:blipFill>
            <a:blip r:embed="rId2"/>
            <a:stretch>
              <a:fillRect l="0" t="-23031" r="0" b="-72016"/>
            </a:stretch>
          </a:blipFill>
        </p:spPr>
      </p:sp>
      <p:grpSp>
        <p:nvGrpSpPr>
          <p:cNvPr name="Group 18" id="18"/>
          <p:cNvGrpSpPr/>
          <p:nvPr/>
        </p:nvGrpSpPr>
        <p:grpSpPr>
          <a:xfrm rot="0">
            <a:off x="38100" y="0"/>
            <a:ext cx="18288000" cy="5258633"/>
            <a:chOff x="0" y="0"/>
            <a:chExt cx="4816593" cy="1384990"/>
          </a:xfrm>
        </p:grpSpPr>
        <p:sp>
          <p:nvSpPr>
            <p:cNvPr name="Freeform 19" id="19"/>
            <p:cNvSpPr/>
            <p:nvPr/>
          </p:nvSpPr>
          <p:spPr>
            <a:xfrm flipH="false" flipV="false" rot="0">
              <a:off x="0" y="0"/>
              <a:ext cx="4816592" cy="1384990"/>
            </a:xfrm>
            <a:custGeom>
              <a:avLst/>
              <a:gdLst/>
              <a:ahLst/>
              <a:cxnLst/>
              <a:rect r="r" b="b" t="t" l="l"/>
              <a:pathLst>
                <a:path h="1384990" w="4816592">
                  <a:moveTo>
                    <a:pt x="0" y="0"/>
                  </a:moveTo>
                  <a:lnTo>
                    <a:pt x="4816592" y="0"/>
                  </a:lnTo>
                  <a:lnTo>
                    <a:pt x="4816592" y="1384990"/>
                  </a:lnTo>
                  <a:lnTo>
                    <a:pt x="0" y="1384990"/>
                  </a:lnTo>
                  <a:close/>
                </a:path>
              </a:pathLst>
            </a:custGeom>
            <a:solidFill>
              <a:srgbClr val="000000">
                <a:alpha val="51765"/>
              </a:srgbClr>
            </a:solidFill>
          </p:spPr>
        </p:sp>
        <p:sp>
          <p:nvSpPr>
            <p:cNvPr name="TextBox 20" id="20"/>
            <p:cNvSpPr txBox="true"/>
            <p:nvPr/>
          </p:nvSpPr>
          <p:spPr>
            <a:xfrm>
              <a:off x="0" y="-38100"/>
              <a:ext cx="4816593" cy="142309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3750484" y="1208587"/>
            <a:ext cx="9638772" cy="1097968"/>
          </a:xfrm>
          <a:prstGeom prst="rect">
            <a:avLst/>
          </a:prstGeom>
        </p:spPr>
        <p:txBody>
          <a:bodyPr anchor="t" rtlCol="false" tIns="0" lIns="0" bIns="0" rIns="0">
            <a:spAutoFit/>
          </a:bodyPr>
          <a:lstStyle/>
          <a:p>
            <a:pPr algn="ctr">
              <a:lnSpc>
                <a:spcPts val="8782"/>
              </a:lnSpc>
              <a:spcBef>
                <a:spcPct val="0"/>
              </a:spcBef>
            </a:pPr>
            <a:r>
              <a:rPr lang="en-US" b="true" sz="6272">
                <a:solidFill>
                  <a:srgbClr val="FFFFFF"/>
                </a:solidFill>
                <a:latin typeface="Arimo Bold"/>
                <a:ea typeface="Arimo Bold"/>
                <a:cs typeface="Arimo Bold"/>
                <a:sym typeface="Arimo Bold"/>
              </a:rPr>
              <a:t>Methodology</a:t>
            </a:r>
          </a:p>
        </p:txBody>
      </p:sp>
      <p:sp>
        <p:nvSpPr>
          <p:cNvPr name="TextBox 22" id="22"/>
          <p:cNvSpPr txBox="true"/>
          <p:nvPr/>
        </p:nvSpPr>
        <p:spPr>
          <a:xfrm rot="0">
            <a:off x="7657941" y="5792611"/>
            <a:ext cx="665018" cy="674876"/>
          </a:xfrm>
          <a:prstGeom prst="rect">
            <a:avLst/>
          </a:prstGeom>
        </p:spPr>
        <p:txBody>
          <a:bodyPr anchor="t" rtlCol="false" tIns="0" lIns="0" bIns="0" rIns="0">
            <a:spAutoFit/>
          </a:bodyPr>
          <a:lstStyle/>
          <a:p>
            <a:pPr algn="l">
              <a:lnSpc>
                <a:spcPts val="5327"/>
              </a:lnSpc>
              <a:spcBef>
                <a:spcPct val="0"/>
              </a:spcBef>
            </a:pPr>
            <a:r>
              <a:rPr lang="en-US" sz="3805" b="true">
                <a:solidFill>
                  <a:srgbClr val="FFFFFF"/>
                </a:solidFill>
                <a:latin typeface="Arimo Bold"/>
                <a:ea typeface="Arimo Bold"/>
                <a:cs typeface="Arimo Bold"/>
                <a:sym typeface="Arimo Bold"/>
              </a:rPr>
              <a:t>1</a:t>
            </a:r>
          </a:p>
        </p:txBody>
      </p:sp>
      <p:sp>
        <p:nvSpPr>
          <p:cNvPr name="TextBox 23" id="23"/>
          <p:cNvSpPr txBox="true"/>
          <p:nvPr/>
        </p:nvSpPr>
        <p:spPr>
          <a:xfrm rot="0">
            <a:off x="15773241" y="5792611"/>
            <a:ext cx="665018" cy="674876"/>
          </a:xfrm>
          <a:prstGeom prst="rect">
            <a:avLst/>
          </a:prstGeom>
        </p:spPr>
        <p:txBody>
          <a:bodyPr anchor="t" rtlCol="false" tIns="0" lIns="0" bIns="0" rIns="0">
            <a:spAutoFit/>
          </a:bodyPr>
          <a:lstStyle/>
          <a:p>
            <a:pPr algn="l">
              <a:lnSpc>
                <a:spcPts val="5327"/>
              </a:lnSpc>
              <a:spcBef>
                <a:spcPct val="0"/>
              </a:spcBef>
            </a:pPr>
            <a:r>
              <a:rPr lang="en-US" sz="3805" b="true">
                <a:solidFill>
                  <a:srgbClr val="FFFFFF"/>
                </a:solidFill>
                <a:latin typeface="Arimo Bold"/>
                <a:ea typeface="Arimo Bold"/>
                <a:cs typeface="Arimo Bold"/>
                <a:sym typeface="Arimo Bold"/>
              </a:rPr>
              <a:t>2</a:t>
            </a:r>
          </a:p>
        </p:txBody>
      </p:sp>
      <p:sp>
        <p:nvSpPr>
          <p:cNvPr name="AutoShape 24" id="24"/>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TextBox 25" id="25"/>
          <p:cNvSpPr txBox="true"/>
          <p:nvPr/>
        </p:nvSpPr>
        <p:spPr>
          <a:xfrm rot="0">
            <a:off x="2450510" y="2234981"/>
            <a:ext cx="13386979" cy="712471"/>
          </a:xfrm>
          <a:prstGeom prst="rect">
            <a:avLst/>
          </a:prstGeom>
        </p:spPr>
        <p:txBody>
          <a:bodyPr anchor="t" rtlCol="false" tIns="0" lIns="0" bIns="0" rIns="0">
            <a:spAutoFit/>
          </a:bodyPr>
          <a:lstStyle/>
          <a:p>
            <a:pPr algn="ctr">
              <a:lnSpc>
                <a:spcPts val="5879"/>
              </a:lnSpc>
            </a:pPr>
            <a:r>
              <a:rPr lang="en-US" b="true" sz="4199" spc="83" u="sng">
                <a:solidFill>
                  <a:srgbClr val="FCFDFF"/>
                </a:solidFill>
                <a:latin typeface="Alegreya Bold"/>
                <a:ea typeface="Alegreya Bold"/>
                <a:cs typeface="Alegreya Bold"/>
                <a:sym typeface="Alegreya Bold"/>
              </a:rPr>
              <a:t>Voting Classifier and Experimentations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AutoShape 2" id="2"/>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Freeform 4" id="4"/>
          <p:cNvSpPr/>
          <p:nvPr/>
        </p:nvSpPr>
        <p:spPr>
          <a:xfrm flipH="false" flipV="false" rot="0">
            <a:off x="2876527" y="3020170"/>
            <a:ext cx="12534947" cy="7144920"/>
          </a:xfrm>
          <a:custGeom>
            <a:avLst/>
            <a:gdLst/>
            <a:ahLst/>
            <a:cxnLst/>
            <a:rect r="r" b="b" t="t" l="l"/>
            <a:pathLst>
              <a:path h="7144920" w="12534947">
                <a:moveTo>
                  <a:pt x="0" y="0"/>
                </a:moveTo>
                <a:lnTo>
                  <a:pt x="12534946" y="0"/>
                </a:lnTo>
                <a:lnTo>
                  <a:pt x="12534946" y="7144919"/>
                </a:lnTo>
                <a:lnTo>
                  <a:pt x="0" y="7144919"/>
                </a:lnTo>
                <a:lnTo>
                  <a:pt x="0" y="0"/>
                </a:lnTo>
                <a:close/>
              </a:path>
            </a:pathLst>
          </a:custGeom>
          <a:blipFill>
            <a:blip r:embed="rId2"/>
            <a:stretch>
              <a:fillRect l="0" t="0" r="0" b="0"/>
            </a:stretch>
          </a:blipFill>
        </p:spPr>
      </p:sp>
      <p:sp>
        <p:nvSpPr>
          <p:cNvPr name="TextBox 5" id="5"/>
          <p:cNvSpPr txBox="true"/>
          <p:nvPr/>
        </p:nvSpPr>
        <p:spPr>
          <a:xfrm rot="0">
            <a:off x="2450510" y="2259439"/>
            <a:ext cx="13386979" cy="646431"/>
          </a:xfrm>
          <a:prstGeom prst="rect">
            <a:avLst/>
          </a:prstGeom>
        </p:spPr>
        <p:txBody>
          <a:bodyPr anchor="t" rtlCol="false" tIns="0" lIns="0" bIns="0" rIns="0">
            <a:spAutoFit/>
          </a:bodyPr>
          <a:lstStyle/>
          <a:p>
            <a:pPr algn="ctr">
              <a:lnSpc>
                <a:spcPts val="5319"/>
              </a:lnSpc>
            </a:pPr>
            <a:r>
              <a:rPr lang="en-US" b="true" sz="3799" spc="75" u="sng">
                <a:solidFill>
                  <a:srgbClr val="4459C6"/>
                </a:solidFill>
                <a:latin typeface="Alegreya Bold"/>
                <a:ea typeface="Alegreya Bold"/>
                <a:cs typeface="Alegreya Bold"/>
                <a:sym typeface="Alegreya Bold"/>
              </a:rPr>
              <a:t>Experimentation: With 2 base learners</a:t>
            </a:r>
          </a:p>
        </p:txBody>
      </p:sp>
      <p:sp>
        <p:nvSpPr>
          <p:cNvPr name="TextBox 6" id="6"/>
          <p:cNvSpPr txBox="true"/>
          <p:nvPr/>
        </p:nvSpPr>
        <p:spPr>
          <a:xfrm rot="0">
            <a:off x="2954546" y="1145960"/>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AutoShape 2" id="2"/>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Freeform 4" id="4"/>
          <p:cNvSpPr/>
          <p:nvPr/>
        </p:nvSpPr>
        <p:spPr>
          <a:xfrm flipH="false" flipV="false" rot="0">
            <a:off x="2726986" y="3020170"/>
            <a:ext cx="12834028" cy="7048020"/>
          </a:xfrm>
          <a:custGeom>
            <a:avLst/>
            <a:gdLst/>
            <a:ahLst/>
            <a:cxnLst/>
            <a:rect r="r" b="b" t="t" l="l"/>
            <a:pathLst>
              <a:path h="7048020" w="12834028">
                <a:moveTo>
                  <a:pt x="0" y="0"/>
                </a:moveTo>
                <a:lnTo>
                  <a:pt x="12834028" y="0"/>
                </a:lnTo>
                <a:lnTo>
                  <a:pt x="12834028" y="7048020"/>
                </a:lnTo>
                <a:lnTo>
                  <a:pt x="0" y="7048020"/>
                </a:lnTo>
                <a:lnTo>
                  <a:pt x="0" y="0"/>
                </a:lnTo>
                <a:close/>
              </a:path>
            </a:pathLst>
          </a:custGeom>
          <a:blipFill>
            <a:blip r:embed="rId2"/>
            <a:stretch>
              <a:fillRect l="0" t="0" r="0" b="0"/>
            </a:stretch>
          </a:blipFill>
        </p:spPr>
      </p:sp>
      <p:sp>
        <p:nvSpPr>
          <p:cNvPr name="TextBox 5" id="5"/>
          <p:cNvSpPr txBox="true"/>
          <p:nvPr/>
        </p:nvSpPr>
        <p:spPr>
          <a:xfrm rot="0">
            <a:off x="2450510" y="2259439"/>
            <a:ext cx="13386979" cy="646431"/>
          </a:xfrm>
          <a:prstGeom prst="rect">
            <a:avLst/>
          </a:prstGeom>
        </p:spPr>
        <p:txBody>
          <a:bodyPr anchor="t" rtlCol="false" tIns="0" lIns="0" bIns="0" rIns="0">
            <a:spAutoFit/>
          </a:bodyPr>
          <a:lstStyle/>
          <a:p>
            <a:pPr algn="ctr">
              <a:lnSpc>
                <a:spcPts val="5319"/>
              </a:lnSpc>
            </a:pPr>
            <a:r>
              <a:rPr lang="en-US" b="true" sz="3799" spc="75" u="sng">
                <a:solidFill>
                  <a:srgbClr val="4459C6"/>
                </a:solidFill>
                <a:latin typeface="Alegreya Bold"/>
                <a:ea typeface="Alegreya Bold"/>
                <a:cs typeface="Alegreya Bold"/>
                <a:sym typeface="Alegreya Bold"/>
              </a:rPr>
              <a:t>Experimentation: With 3 base learners</a:t>
            </a:r>
          </a:p>
        </p:txBody>
      </p:sp>
      <p:sp>
        <p:nvSpPr>
          <p:cNvPr name="TextBox 6" id="6"/>
          <p:cNvSpPr txBox="true"/>
          <p:nvPr/>
        </p:nvSpPr>
        <p:spPr>
          <a:xfrm rot="0">
            <a:off x="2954546" y="1145960"/>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AutoShape 2" id="2"/>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Freeform 4" id="4"/>
          <p:cNvSpPr/>
          <p:nvPr/>
        </p:nvSpPr>
        <p:spPr>
          <a:xfrm flipH="false" flipV="false" rot="0">
            <a:off x="2831426" y="3020170"/>
            <a:ext cx="12625147" cy="6933310"/>
          </a:xfrm>
          <a:custGeom>
            <a:avLst/>
            <a:gdLst/>
            <a:ahLst/>
            <a:cxnLst/>
            <a:rect r="r" b="b" t="t" l="l"/>
            <a:pathLst>
              <a:path h="6933310" w="12625147">
                <a:moveTo>
                  <a:pt x="0" y="0"/>
                </a:moveTo>
                <a:lnTo>
                  <a:pt x="12625148" y="0"/>
                </a:lnTo>
                <a:lnTo>
                  <a:pt x="12625148" y="6933310"/>
                </a:lnTo>
                <a:lnTo>
                  <a:pt x="0" y="6933310"/>
                </a:lnTo>
                <a:lnTo>
                  <a:pt x="0" y="0"/>
                </a:lnTo>
                <a:close/>
              </a:path>
            </a:pathLst>
          </a:custGeom>
          <a:blipFill>
            <a:blip r:embed="rId2"/>
            <a:stretch>
              <a:fillRect l="0" t="0" r="0" b="0"/>
            </a:stretch>
          </a:blipFill>
        </p:spPr>
      </p:sp>
      <p:sp>
        <p:nvSpPr>
          <p:cNvPr name="TextBox 5" id="5"/>
          <p:cNvSpPr txBox="true"/>
          <p:nvPr/>
        </p:nvSpPr>
        <p:spPr>
          <a:xfrm rot="0">
            <a:off x="2450510" y="2259439"/>
            <a:ext cx="13386979" cy="646431"/>
          </a:xfrm>
          <a:prstGeom prst="rect">
            <a:avLst/>
          </a:prstGeom>
        </p:spPr>
        <p:txBody>
          <a:bodyPr anchor="t" rtlCol="false" tIns="0" lIns="0" bIns="0" rIns="0">
            <a:spAutoFit/>
          </a:bodyPr>
          <a:lstStyle/>
          <a:p>
            <a:pPr algn="ctr">
              <a:lnSpc>
                <a:spcPts val="5319"/>
              </a:lnSpc>
            </a:pPr>
            <a:r>
              <a:rPr lang="en-US" b="true" sz="3799" spc="75" u="sng">
                <a:solidFill>
                  <a:srgbClr val="4459C6"/>
                </a:solidFill>
                <a:latin typeface="Alegreya Bold"/>
                <a:ea typeface="Alegreya Bold"/>
                <a:cs typeface="Alegreya Bold"/>
                <a:sym typeface="Alegreya Bold"/>
              </a:rPr>
              <a:t>Experimentation: With 3 base learners</a:t>
            </a:r>
          </a:p>
        </p:txBody>
      </p:sp>
      <p:sp>
        <p:nvSpPr>
          <p:cNvPr name="TextBox 6" id="6"/>
          <p:cNvSpPr txBox="true"/>
          <p:nvPr/>
        </p:nvSpPr>
        <p:spPr>
          <a:xfrm rot="0">
            <a:off x="2954546" y="1145960"/>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TextBox 2" id="2"/>
          <p:cNvSpPr txBox="true"/>
          <p:nvPr/>
        </p:nvSpPr>
        <p:spPr>
          <a:xfrm rot="0">
            <a:off x="2450510" y="2259439"/>
            <a:ext cx="13386979" cy="646431"/>
          </a:xfrm>
          <a:prstGeom prst="rect">
            <a:avLst/>
          </a:prstGeom>
        </p:spPr>
        <p:txBody>
          <a:bodyPr anchor="t" rtlCol="false" tIns="0" lIns="0" bIns="0" rIns="0">
            <a:spAutoFit/>
          </a:bodyPr>
          <a:lstStyle/>
          <a:p>
            <a:pPr algn="ctr">
              <a:lnSpc>
                <a:spcPts val="5319"/>
              </a:lnSpc>
            </a:pPr>
            <a:r>
              <a:rPr lang="en-US" b="true" sz="3799" spc="75" u="sng">
                <a:solidFill>
                  <a:srgbClr val="4459C6"/>
                </a:solidFill>
                <a:latin typeface="Alegreya Bold"/>
                <a:ea typeface="Alegreya Bold"/>
                <a:cs typeface="Alegreya Bold"/>
                <a:sym typeface="Alegreya Bold"/>
              </a:rPr>
              <a:t>Final Voting Classifier Ensemble Design</a:t>
            </a:r>
          </a:p>
        </p:txBody>
      </p:sp>
      <p:sp>
        <p:nvSpPr>
          <p:cNvPr name="TextBox 3" id="3"/>
          <p:cNvSpPr txBox="true"/>
          <p:nvPr/>
        </p:nvSpPr>
        <p:spPr>
          <a:xfrm rot="0">
            <a:off x="2954546" y="1145960"/>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
        <p:nvSpPr>
          <p:cNvPr name="AutoShape 4" id="4"/>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AutoShape 5" id="5"/>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Freeform 6" id="6"/>
          <p:cNvSpPr/>
          <p:nvPr/>
        </p:nvSpPr>
        <p:spPr>
          <a:xfrm flipH="false" flipV="false" rot="0">
            <a:off x="2790154" y="3020170"/>
            <a:ext cx="12707693" cy="6772141"/>
          </a:xfrm>
          <a:custGeom>
            <a:avLst/>
            <a:gdLst/>
            <a:ahLst/>
            <a:cxnLst/>
            <a:rect r="r" b="b" t="t" l="l"/>
            <a:pathLst>
              <a:path h="6772141" w="12707693">
                <a:moveTo>
                  <a:pt x="0" y="0"/>
                </a:moveTo>
                <a:lnTo>
                  <a:pt x="12707692" y="0"/>
                </a:lnTo>
                <a:lnTo>
                  <a:pt x="12707692" y="6772141"/>
                </a:lnTo>
                <a:lnTo>
                  <a:pt x="0" y="6772141"/>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CE27"/>
        </a:solidFill>
      </p:bgPr>
    </p:bg>
    <p:spTree>
      <p:nvGrpSpPr>
        <p:cNvPr id="1" name=""/>
        <p:cNvGrpSpPr/>
        <p:nvPr/>
      </p:nvGrpSpPr>
      <p:grpSpPr>
        <a:xfrm>
          <a:off x="0" y="0"/>
          <a:ext cx="0" cy="0"/>
          <a:chOff x="0" y="0"/>
          <a:chExt cx="0" cy="0"/>
        </a:xfrm>
      </p:grpSpPr>
      <p:sp>
        <p:nvSpPr>
          <p:cNvPr name="TextBox 2" id="2"/>
          <p:cNvSpPr txBox="true"/>
          <p:nvPr/>
        </p:nvSpPr>
        <p:spPr>
          <a:xfrm rot="0">
            <a:off x="2450510" y="1050106"/>
            <a:ext cx="13386979" cy="646431"/>
          </a:xfrm>
          <a:prstGeom prst="rect">
            <a:avLst/>
          </a:prstGeom>
        </p:spPr>
        <p:txBody>
          <a:bodyPr anchor="t" rtlCol="false" tIns="0" lIns="0" bIns="0" rIns="0">
            <a:spAutoFit/>
          </a:bodyPr>
          <a:lstStyle/>
          <a:p>
            <a:pPr algn="ctr">
              <a:lnSpc>
                <a:spcPts val="5319"/>
              </a:lnSpc>
            </a:pPr>
            <a:r>
              <a:rPr lang="en-US" b="true" sz="3799" spc="75" u="sng">
                <a:solidFill>
                  <a:srgbClr val="4459C6"/>
                </a:solidFill>
                <a:latin typeface="Alegreya Bold"/>
                <a:ea typeface="Alegreya Bold"/>
                <a:cs typeface="Alegreya Bold"/>
                <a:sym typeface="Alegreya Bold"/>
              </a:rPr>
              <a:t>Final Workflow  Design</a:t>
            </a:r>
          </a:p>
        </p:txBody>
      </p:sp>
      <p:sp>
        <p:nvSpPr>
          <p:cNvPr name="TextBox 3" id="3"/>
          <p:cNvSpPr txBox="true"/>
          <p:nvPr/>
        </p:nvSpPr>
        <p:spPr>
          <a:xfrm rot="0">
            <a:off x="2954546" y="-63373"/>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
        <p:nvSpPr>
          <p:cNvPr name="AutoShape 4" id="4"/>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AutoShape 5" id="5"/>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Freeform 6" id="6"/>
          <p:cNvSpPr/>
          <p:nvPr/>
        </p:nvSpPr>
        <p:spPr>
          <a:xfrm flipH="false" flipV="false" rot="0">
            <a:off x="4910227" y="2081890"/>
            <a:ext cx="8146789" cy="7637615"/>
          </a:xfrm>
          <a:custGeom>
            <a:avLst/>
            <a:gdLst/>
            <a:ahLst/>
            <a:cxnLst/>
            <a:rect r="r" b="b" t="t" l="l"/>
            <a:pathLst>
              <a:path h="7637615" w="8146789">
                <a:moveTo>
                  <a:pt x="0" y="0"/>
                </a:moveTo>
                <a:lnTo>
                  <a:pt x="8146789" y="0"/>
                </a:lnTo>
                <a:lnTo>
                  <a:pt x="8146789" y="7637614"/>
                </a:lnTo>
                <a:lnTo>
                  <a:pt x="0" y="7637614"/>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CE27"/>
        </a:solidFill>
      </p:bgPr>
    </p:bg>
    <p:spTree>
      <p:nvGrpSpPr>
        <p:cNvPr id="1" name=""/>
        <p:cNvGrpSpPr/>
        <p:nvPr/>
      </p:nvGrpSpPr>
      <p:grpSpPr>
        <a:xfrm>
          <a:off x="0" y="0"/>
          <a:ext cx="0" cy="0"/>
          <a:chOff x="0" y="0"/>
          <a:chExt cx="0" cy="0"/>
        </a:xfrm>
      </p:grpSpPr>
      <p:sp>
        <p:nvSpPr>
          <p:cNvPr name="TextBox 2" id="2"/>
          <p:cNvSpPr txBox="true"/>
          <p:nvPr/>
        </p:nvSpPr>
        <p:spPr>
          <a:xfrm rot="0">
            <a:off x="2954546" y="885825"/>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FINAL RESULTS</a:t>
            </a:r>
          </a:p>
        </p:txBody>
      </p:sp>
      <p:sp>
        <p:nvSpPr>
          <p:cNvPr name="AutoShape 3" id="3"/>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AutoShape 4" id="4"/>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Freeform 5" id="5"/>
          <p:cNvSpPr/>
          <p:nvPr/>
        </p:nvSpPr>
        <p:spPr>
          <a:xfrm flipH="false" flipV="false" rot="0">
            <a:off x="4267547" y="2734485"/>
            <a:ext cx="9752905" cy="6425980"/>
          </a:xfrm>
          <a:custGeom>
            <a:avLst/>
            <a:gdLst/>
            <a:ahLst/>
            <a:cxnLst/>
            <a:rect r="r" b="b" t="t" l="l"/>
            <a:pathLst>
              <a:path h="6425980" w="9752905">
                <a:moveTo>
                  <a:pt x="0" y="0"/>
                </a:moveTo>
                <a:lnTo>
                  <a:pt x="9752906" y="0"/>
                </a:lnTo>
                <a:lnTo>
                  <a:pt x="9752906" y="6425980"/>
                </a:lnTo>
                <a:lnTo>
                  <a:pt x="0" y="6425980"/>
                </a:lnTo>
                <a:lnTo>
                  <a:pt x="0" y="0"/>
                </a:lnTo>
                <a:close/>
              </a:path>
            </a:pathLst>
          </a:custGeom>
          <a:blipFill>
            <a:blip r:embed="rId2"/>
            <a:stretch>
              <a:fillRect l="0" t="0" r="0" b="0"/>
            </a:stretch>
          </a:blipFill>
        </p:spPr>
      </p:sp>
      <p:sp>
        <p:nvSpPr>
          <p:cNvPr name="TextBox 6" id="6"/>
          <p:cNvSpPr txBox="true"/>
          <p:nvPr/>
        </p:nvSpPr>
        <p:spPr>
          <a:xfrm rot="0">
            <a:off x="2271993" y="1882147"/>
            <a:ext cx="14808790" cy="646431"/>
          </a:xfrm>
          <a:prstGeom prst="rect">
            <a:avLst/>
          </a:prstGeom>
        </p:spPr>
        <p:txBody>
          <a:bodyPr anchor="t" rtlCol="false" tIns="0" lIns="0" bIns="0" rIns="0">
            <a:spAutoFit/>
          </a:bodyPr>
          <a:lstStyle/>
          <a:p>
            <a:pPr algn="ctr">
              <a:lnSpc>
                <a:spcPts val="5319"/>
              </a:lnSpc>
            </a:pPr>
            <a:r>
              <a:rPr lang="en-US" b="true" sz="3799" spc="75" u="sng">
                <a:solidFill>
                  <a:srgbClr val="4459C6"/>
                </a:solidFill>
                <a:latin typeface="Alegreya Bold"/>
                <a:ea typeface="Alegreya Bold"/>
                <a:cs typeface="Alegreya Bold"/>
                <a:sym typeface="Alegreya Bold"/>
              </a:rPr>
              <a:t>Comparision of final ensemble classifier with the Benchmark Models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CE27"/>
        </a:solidFill>
      </p:bgPr>
    </p:bg>
    <p:spTree>
      <p:nvGrpSpPr>
        <p:cNvPr id="1" name=""/>
        <p:cNvGrpSpPr/>
        <p:nvPr/>
      </p:nvGrpSpPr>
      <p:grpSpPr>
        <a:xfrm>
          <a:off x="0" y="0"/>
          <a:ext cx="0" cy="0"/>
          <a:chOff x="0" y="0"/>
          <a:chExt cx="0" cy="0"/>
        </a:xfrm>
      </p:grpSpPr>
      <p:grpSp>
        <p:nvGrpSpPr>
          <p:cNvPr name="Group 2" id="2"/>
          <p:cNvGrpSpPr/>
          <p:nvPr/>
        </p:nvGrpSpPr>
        <p:grpSpPr>
          <a:xfrm rot="0">
            <a:off x="6059480" y="3757338"/>
            <a:ext cx="6169040" cy="111941"/>
            <a:chOff x="0" y="0"/>
            <a:chExt cx="1870686" cy="33945"/>
          </a:xfrm>
        </p:grpSpPr>
        <p:sp>
          <p:nvSpPr>
            <p:cNvPr name="Freeform 3" id="3"/>
            <p:cNvSpPr/>
            <p:nvPr/>
          </p:nvSpPr>
          <p:spPr>
            <a:xfrm flipH="false" flipV="false" rot="0">
              <a:off x="0" y="0"/>
              <a:ext cx="1870686" cy="33945"/>
            </a:xfrm>
            <a:custGeom>
              <a:avLst/>
              <a:gdLst/>
              <a:ahLst/>
              <a:cxnLst/>
              <a:rect r="r" b="b" t="t" l="l"/>
              <a:pathLst>
                <a:path h="33945" w="1870686">
                  <a:moveTo>
                    <a:pt x="16972" y="0"/>
                  </a:moveTo>
                  <a:lnTo>
                    <a:pt x="1853714" y="0"/>
                  </a:lnTo>
                  <a:cubicBezTo>
                    <a:pt x="1858215" y="0"/>
                    <a:pt x="1862532" y="1788"/>
                    <a:pt x="1865715" y="4971"/>
                  </a:cubicBezTo>
                  <a:cubicBezTo>
                    <a:pt x="1868898" y="8154"/>
                    <a:pt x="1870686" y="12471"/>
                    <a:pt x="1870686" y="16972"/>
                  </a:cubicBezTo>
                  <a:lnTo>
                    <a:pt x="1870686" y="16972"/>
                  </a:lnTo>
                  <a:cubicBezTo>
                    <a:pt x="1870686" y="21474"/>
                    <a:pt x="1868898" y="25791"/>
                    <a:pt x="1865715" y="28974"/>
                  </a:cubicBezTo>
                  <a:cubicBezTo>
                    <a:pt x="1862532" y="32157"/>
                    <a:pt x="1858215" y="33945"/>
                    <a:pt x="1853714" y="33945"/>
                  </a:cubicBezTo>
                  <a:lnTo>
                    <a:pt x="16972" y="33945"/>
                  </a:lnTo>
                  <a:cubicBezTo>
                    <a:pt x="12471" y="33945"/>
                    <a:pt x="8154" y="32157"/>
                    <a:pt x="4971" y="28974"/>
                  </a:cubicBezTo>
                  <a:cubicBezTo>
                    <a:pt x="1788" y="25791"/>
                    <a:pt x="0" y="21474"/>
                    <a:pt x="0" y="16972"/>
                  </a:cubicBezTo>
                  <a:lnTo>
                    <a:pt x="0" y="16972"/>
                  </a:lnTo>
                  <a:cubicBezTo>
                    <a:pt x="0" y="12471"/>
                    <a:pt x="1788" y="8154"/>
                    <a:pt x="4971" y="4971"/>
                  </a:cubicBezTo>
                  <a:cubicBezTo>
                    <a:pt x="8154" y="1788"/>
                    <a:pt x="12471" y="0"/>
                    <a:pt x="16972" y="0"/>
                  </a:cubicBezTo>
                  <a:close/>
                </a:path>
              </a:pathLst>
            </a:custGeom>
            <a:solidFill>
              <a:srgbClr val="FACE27"/>
            </a:solidFill>
          </p:spPr>
        </p:sp>
        <p:sp>
          <p:nvSpPr>
            <p:cNvPr name="TextBox 4" id="4"/>
            <p:cNvSpPr txBox="true"/>
            <p:nvPr/>
          </p:nvSpPr>
          <p:spPr>
            <a:xfrm>
              <a:off x="0" y="-38100"/>
              <a:ext cx="1870686" cy="7204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093270" y="789674"/>
            <a:ext cx="14101460" cy="8707651"/>
          </a:xfrm>
          <a:custGeom>
            <a:avLst/>
            <a:gdLst/>
            <a:ahLst/>
            <a:cxnLst/>
            <a:rect r="r" b="b" t="t" l="l"/>
            <a:pathLst>
              <a:path h="8707651" w="14101460">
                <a:moveTo>
                  <a:pt x="0" y="0"/>
                </a:moveTo>
                <a:lnTo>
                  <a:pt x="14101460" y="0"/>
                </a:lnTo>
                <a:lnTo>
                  <a:pt x="14101460" y="8707652"/>
                </a:lnTo>
                <a:lnTo>
                  <a:pt x="0" y="8707652"/>
                </a:lnTo>
                <a:lnTo>
                  <a:pt x="0" y="0"/>
                </a:lnTo>
                <a:close/>
              </a:path>
            </a:pathLst>
          </a:custGeom>
          <a:blipFill>
            <a:blip r:embed="rId2">
              <a:alphaModFix amt="62000"/>
            </a:blip>
            <a:stretch>
              <a:fillRect l="0" t="0" r="0" b="0"/>
            </a:stretch>
          </a:blipFill>
        </p:spPr>
      </p:sp>
      <p:grpSp>
        <p:nvGrpSpPr>
          <p:cNvPr name="Group 6" id="6"/>
          <p:cNvGrpSpPr/>
          <p:nvPr/>
        </p:nvGrpSpPr>
        <p:grpSpPr>
          <a:xfrm rot="0">
            <a:off x="2093270" y="789674"/>
            <a:ext cx="14101460" cy="8707651"/>
            <a:chOff x="0" y="0"/>
            <a:chExt cx="3563640" cy="2200548"/>
          </a:xfrm>
        </p:grpSpPr>
        <p:sp>
          <p:nvSpPr>
            <p:cNvPr name="Freeform 7" id="7"/>
            <p:cNvSpPr/>
            <p:nvPr/>
          </p:nvSpPr>
          <p:spPr>
            <a:xfrm flipH="false" flipV="false" rot="0">
              <a:off x="0" y="0"/>
              <a:ext cx="3563640" cy="2200548"/>
            </a:xfrm>
            <a:custGeom>
              <a:avLst/>
              <a:gdLst/>
              <a:ahLst/>
              <a:cxnLst/>
              <a:rect r="r" b="b" t="t" l="l"/>
              <a:pathLst>
                <a:path h="2200548" w="3563640">
                  <a:moveTo>
                    <a:pt x="0" y="0"/>
                  </a:moveTo>
                  <a:lnTo>
                    <a:pt x="3563640" y="0"/>
                  </a:lnTo>
                  <a:lnTo>
                    <a:pt x="3563640" y="2200548"/>
                  </a:lnTo>
                  <a:lnTo>
                    <a:pt x="0" y="2200548"/>
                  </a:lnTo>
                  <a:close/>
                </a:path>
              </a:pathLst>
            </a:custGeom>
            <a:solidFill>
              <a:srgbClr val="000000">
                <a:alpha val="63922"/>
              </a:srgbClr>
            </a:solidFill>
          </p:spPr>
        </p:sp>
        <p:sp>
          <p:nvSpPr>
            <p:cNvPr name="TextBox 8" id="8"/>
            <p:cNvSpPr txBox="true"/>
            <p:nvPr/>
          </p:nvSpPr>
          <p:spPr>
            <a:xfrm>
              <a:off x="0" y="-38100"/>
              <a:ext cx="3563640" cy="2238648"/>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2375735" y="3437543"/>
            <a:ext cx="13536530" cy="5413129"/>
          </a:xfrm>
          <a:prstGeom prst="rect">
            <a:avLst/>
          </a:prstGeom>
        </p:spPr>
        <p:txBody>
          <a:bodyPr anchor="t" rtlCol="false" tIns="0" lIns="0" bIns="0" rIns="0">
            <a:spAutoFit/>
          </a:bodyPr>
          <a:lstStyle/>
          <a:p>
            <a:pPr algn="ctr">
              <a:lnSpc>
                <a:spcPts val="3883"/>
              </a:lnSpc>
            </a:pPr>
            <a:r>
              <a:rPr lang="en-US" sz="2589" i="true">
                <a:solidFill>
                  <a:srgbClr val="FFD636"/>
                </a:solidFill>
                <a:latin typeface="Garet Italics"/>
                <a:ea typeface="Garet Italics"/>
                <a:cs typeface="Garet Italics"/>
                <a:sym typeface="Garet Italics"/>
              </a:rPr>
              <a:t>Heart failure is a life-threatening condition and a leading cause of death globally. Patients with heart failure often have a narrow window for intervention before the condition becomes fatal, requiring rapid medical response and timely interventions to avoid fatal outcomes. The kind of critical care necessary for these patients is typically found only in hospital ICUs. Thus, early identification of high-risk patients in ICUs could allow for tailored, timely interventions, potentially reducing mortality and enabling more efficient management of ICU resources to optimise patient care.</a:t>
            </a:r>
          </a:p>
          <a:p>
            <a:pPr algn="ctr">
              <a:lnSpc>
                <a:spcPts val="4188"/>
              </a:lnSpc>
            </a:pPr>
          </a:p>
          <a:p>
            <a:pPr algn="ctr">
              <a:lnSpc>
                <a:spcPts val="4188"/>
              </a:lnSpc>
            </a:pPr>
          </a:p>
          <a:p>
            <a:pPr algn="ctr">
              <a:lnSpc>
                <a:spcPts val="4188"/>
              </a:lnSpc>
            </a:pPr>
          </a:p>
        </p:txBody>
      </p:sp>
      <p:sp>
        <p:nvSpPr>
          <p:cNvPr name="TextBox 10" id="10"/>
          <p:cNvSpPr txBox="true"/>
          <p:nvPr/>
        </p:nvSpPr>
        <p:spPr>
          <a:xfrm rot="0">
            <a:off x="3078882" y="1601038"/>
            <a:ext cx="12558619" cy="1056034"/>
          </a:xfrm>
          <a:prstGeom prst="rect">
            <a:avLst/>
          </a:prstGeom>
        </p:spPr>
        <p:txBody>
          <a:bodyPr anchor="t" rtlCol="false" tIns="0" lIns="0" bIns="0" rIns="0">
            <a:spAutoFit/>
          </a:bodyPr>
          <a:lstStyle/>
          <a:p>
            <a:pPr algn="ctr">
              <a:lnSpc>
                <a:spcPts val="8468"/>
              </a:lnSpc>
              <a:spcBef>
                <a:spcPct val="0"/>
              </a:spcBef>
            </a:pPr>
            <a:r>
              <a:rPr lang="en-US" b="true" sz="6048">
                <a:solidFill>
                  <a:srgbClr val="FFFFFF"/>
                </a:solidFill>
                <a:latin typeface="Arimo Bold"/>
                <a:ea typeface="Arimo Bold"/>
                <a:cs typeface="Arimo Bold"/>
                <a:sym typeface="Arimo Bold"/>
              </a:rPr>
              <a:t>MOTIVATION AND BACKGROUND  </a:t>
            </a:r>
          </a:p>
        </p:txBody>
      </p:sp>
      <p:sp>
        <p:nvSpPr>
          <p:cNvPr name="AutoShape 11" id="11"/>
          <p:cNvSpPr/>
          <p:nvPr/>
        </p:nvSpPr>
        <p:spPr>
          <a:xfrm>
            <a:off x="3078882" y="2676122"/>
            <a:ext cx="12558619" cy="0"/>
          </a:xfrm>
          <a:prstGeom prst="line">
            <a:avLst/>
          </a:prstGeom>
          <a:ln cap="flat" w="38100">
            <a:solidFill>
              <a:srgbClr val="FACE27"/>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AutoShape 2" id="2"/>
          <p:cNvSpPr/>
          <p:nvPr/>
        </p:nvSpPr>
        <p:spPr>
          <a:xfrm>
            <a:off x="-15791" y="9218612"/>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12003845" y="1009650"/>
            <a:ext cx="6492240" cy="0"/>
          </a:xfrm>
          <a:prstGeom prst="line">
            <a:avLst/>
          </a:prstGeom>
          <a:ln cap="flat" w="38100">
            <a:solidFill>
              <a:srgbClr val="232253"/>
            </a:solidFill>
            <a:prstDash val="solid"/>
            <a:headEnd type="none" len="sm" w="sm"/>
            <a:tailEnd type="none" len="sm" w="sm"/>
          </a:ln>
        </p:spPr>
      </p:sp>
      <p:grpSp>
        <p:nvGrpSpPr>
          <p:cNvPr name="Group 4" id="4"/>
          <p:cNvGrpSpPr/>
          <p:nvPr/>
        </p:nvGrpSpPr>
        <p:grpSpPr>
          <a:xfrm rot="0">
            <a:off x="8807840" y="2437929"/>
            <a:ext cx="9147827" cy="6271200"/>
            <a:chOff x="0" y="0"/>
            <a:chExt cx="2890981" cy="1981883"/>
          </a:xfrm>
        </p:grpSpPr>
        <p:sp>
          <p:nvSpPr>
            <p:cNvPr name="Freeform 5" id="5"/>
            <p:cNvSpPr/>
            <p:nvPr/>
          </p:nvSpPr>
          <p:spPr>
            <a:xfrm flipH="false" flipV="false" rot="0">
              <a:off x="0" y="0"/>
              <a:ext cx="2890981" cy="1981883"/>
            </a:xfrm>
            <a:custGeom>
              <a:avLst/>
              <a:gdLst/>
              <a:ahLst/>
              <a:cxnLst/>
              <a:rect r="r" b="b" t="t" l="l"/>
              <a:pathLst>
                <a:path h="1981883" w="2890981">
                  <a:moveTo>
                    <a:pt x="43162" y="0"/>
                  </a:moveTo>
                  <a:lnTo>
                    <a:pt x="2847819" y="0"/>
                  </a:lnTo>
                  <a:cubicBezTo>
                    <a:pt x="2859266" y="0"/>
                    <a:pt x="2870245" y="4547"/>
                    <a:pt x="2878339" y="12642"/>
                  </a:cubicBezTo>
                  <a:cubicBezTo>
                    <a:pt x="2886434" y="20736"/>
                    <a:pt x="2890981" y="31715"/>
                    <a:pt x="2890981" y="43162"/>
                  </a:cubicBezTo>
                  <a:lnTo>
                    <a:pt x="2890981" y="1938721"/>
                  </a:lnTo>
                  <a:cubicBezTo>
                    <a:pt x="2890981" y="1950168"/>
                    <a:pt x="2886434" y="1961146"/>
                    <a:pt x="2878339" y="1969241"/>
                  </a:cubicBezTo>
                  <a:cubicBezTo>
                    <a:pt x="2870245" y="1977335"/>
                    <a:pt x="2859266" y="1981883"/>
                    <a:pt x="2847819" y="1981883"/>
                  </a:cubicBezTo>
                  <a:lnTo>
                    <a:pt x="43162" y="1981883"/>
                  </a:lnTo>
                  <a:cubicBezTo>
                    <a:pt x="31715" y="1981883"/>
                    <a:pt x="20736" y="1977335"/>
                    <a:pt x="12642" y="1969241"/>
                  </a:cubicBezTo>
                  <a:cubicBezTo>
                    <a:pt x="4547" y="1961146"/>
                    <a:pt x="0" y="1950168"/>
                    <a:pt x="0" y="1938721"/>
                  </a:cubicBezTo>
                  <a:lnTo>
                    <a:pt x="0" y="43162"/>
                  </a:lnTo>
                  <a:cubicBezTo>
                    <a:pt x="0" y="31715"/>
                    <a:pt x="4547" y="20736"/>
                    <a:pt x="12642" y="12642"/>
                  </a:cubicBezTo>
                  <a:cubicBezTo>
                    <a:pt x="20736" y="4547"/>
                    <a:pt x="31715" y="0"/>
                    <a:pt x="43162" y="0"/>
                  </a:cubicBezTo>
                  <a:close/>
                </a:path>
              </a:pathLst>
            </a:custGeom>
            <a:solidFill>
              <a:srgbClr val="000000">
                <a:alpha val="0"/>
              </a:srgbClr>
            </a:solidFill>
            <a:ln w="38100" cap="rnd">
              <a:solidFill>
                <a:srgbClr val="232253"/>
              </a:solidFill>
              <a:prstDash val="solid"/>
              <a:round/>
            </a:ln>
          </p:spPr>
        </p:sp>
        <p:sp>
          <p:nvSpPr>
            <p:cNvPr name="TextBox 6" id="6"/>
            <p:cNvSpPr txBox="true"/>
            <p:nvPr/>
          </p:nvSpPr>
          <p:spPr>
            <a:xfrm>
              <a:off x="0" y="-38100"/>
              <a:ext cx="2890981" cy="20199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0" y="2437929"/>
            <a:ext cx="8554473" cy="6153074"/>
          </a:xfrm>
          <a:custGeom>
            <a:avLst/>
            <a:gdLst/>
            <a:ahLst/>
            <a:cxnLst/>
            <a:rect r="r" b="b" t="t" l="l"/>
            <a:pathLst>
              <a:path h="6153074" w="8554473">
                <a:moveTo>
                  <a:pt x="0" y="0"/>
                </a:moveTo>
                <a:lnTo>
                  <a:pt x="8554473" y="0"/>
                </a:lnTo>
                <a:lnTo>
                  <a:pt x="8554473" y="6153075"/>
                </a:lnTo>
                <a:lnTo>
                  <a:pt x="0" y="6153075"/>
                </a:lnTo>
                <a:lnTo>
                  <a:pt x="0" y="0"/>
                </a:lnTo>
                <a:close/>
              </a:path>
            </a:pathLst>
          </a:custGeom>
          <a:blipFill>
            <a:blip r:embed="rId2"/>
            <a:stretch>
              <a:fillRect l="-9547" t="-2491" r="-3688" b="-2363"/>
            </a:stretch>
          </a:blipFill>
        </p:spPr>
      </p:sp>
      <p:sp>
        <p:nvSpPr>
          <p:cNvPr name="TextBox 8" id="8"/>
          <p:cNvSpPr txBox="true"/>
          <p:nvPr/>
        </p:nvSpPr>
        <p:spPr>
          <a:xfrm rot="0">
            <a:off x="5168593" y="876300"/>
            <a:ext cx="7950814" cy="1071197"/>
          </a:xfrm>
          <a:prstGeom prst="rect">
            <a:avLst/>
          </a:prstGeom>
        </p:spPr>
        <p:txBody>
          <a:bodyPr anchor="t" rtlCol="false" tIns="0" lIns="0" bIns="0" rIns="0">
            <a:spAutoFit/>
          </a:bodyPr>
          <a:lstStyle/>
          <a:p>
            <a:pPr algn="ctr">
              <a:lnSpc>
                <a:spcPts val="8682"/>
              </a:lnSpc>
            </a:pPr>
            <a:r>
              <a:rPr lang="en-US" b="true" sz="6201">
                <a:solidFill>
                  <a:srgbClr val="000000"/>
                </a:solidFill>
                <a:latin typeface="Arimo Bold"/>
                <a:ea typeface="Arimo Bold"/>
                <a:cs typeface="Arimo Bold"/>
                <a:sym typeface="Arimo Bold"/>
              </a:rPr>
              <a:t>DISSCUSSION</a:t>
            </a:r>
          </a:p>
        </p:txBody>
      </p:sp>
      <p:sp>
        <p:nvSpPr>
          <p:cNvPr name="TextBox 9" id="9"/>
          <p:cNvSpPr txBox="true"/>
          <p:nvPr/>
        </p:nvSpPr>
        <p:spPr>
          <a:xfrm rot="0">
            <a:off x="8807840" y="2508430"/>
            <a:ext cx="9050354" cy="6082574"/>
          </a:xfrm>
          <a:prstGeom prst="rect">
            <a:avLst/>
          </a:prstGeom>
        </p:spPr>
        <p:txBody>
          <a:bodyPr anchor="t" rtlCol="false" tIns="0" lIns="0" bIns="0" rIns="0">
            <a:spAutoFit/>
          </a:bodyPr>
          <a:lstStyle/>
          <a:p>
            <a:pPr algn="l">
              <a:lnSpc>
                <a:spcPts val="3201"/>
              </a:lnSpc>
            </a:pPr>
            <a:r>
              <a:rPr lang="en-US" sz="2286">
                <a:solidFill>
                  <a:srgbClr val="000000"/>
                </a:solidFill>
                <a:latin typeface="Garet"/>
                <a:ea typeface="Garet"/>
                <a:cs typeface="Garet"/>
                <a:sym typeface="Garet"/>
              </a:rPr>
              <a:t>       </a:t>
            </a:r>
          </a:p>
          <a:p>
            <a:pPr algn="l" marL="493655" indent="-246827" lvl="1">
              <a:lnSpc>
                <a:spcPts val="3201"/>
              </a:lnSpc>
              <a:buFont typeface="Arial"/>
              <a:buChar char="•"/>
            </a:pPr>
            <a:r>
              <a:rPr lang="en-US" sz="2286">
                <a:solidFill>
                  <a:srgbClr val="000000"/>
                </a:solidFill>
                <a:latin typeface="Garet"/>
                <a:ea typeface="Garet"/>
                <a:cs typeface="Garet"/>
                <a:sym typeface="Garet"/>
              </a:rPr>
              <a:t>Achieved the highest possible level of recall, showing exceptional capability in detecting true mortality cases.</a:t>
            </a:r>
          </a:p>
          <a:p>
            <a:pPr algn="l" marL="493655" indent="-246827" lvl="1">
              <a:lnSpc>
                <a:spcPts val="3201"/>
              </a:lnSpc>
              <a:buFont typeface="Arial"/>
              <a:buChar char="•"/>
            </a:pPr>
            <a:r>
              <a:rPr lang="en-US" sz="2286">
                <a:solidFill>
                  <a:srgbClr val="000000"/>
                </a:solidFill>
                <a:latin typeface="Garet"/>
                <a:ea typeface="Garet"/>
                <a:cs typeface="Garet"/>
                <a:sym typeface="Garet"/>
              </a:rPr>
              <a:t>Showed peak performance in distinguishing between mortality and non-mortality cases, with ROC score.</a:t>
            </a:r>
          </a:p>
          <a:p>
            <a:pPr algn="l" marL="493655" indent="-246827" lvl="1">
              <a:lnSpc>
                <a:spcPts val="3201"/>
              </a:lnSpc>
              <a:buFont typeface="Arial"/>
              <a:buChar char="•"/>
            </a:pPr>
            <a:r>
              <a:rPr lang="en-US" sz="2286">
                <a:solidFill>
                  <a:srgbClr val="000000"/>
                </a:solidFill>
                <a:latin typeface="Garet"/>
                <a:ea typeface="Garet"/>
                <a:cs typeface="Garet"/>
                <a:sym typeface="Garet"/>
              </a:rPr>
              <a:t>Reflects robust overall performance with a balanced Sensitivity and Accuracy.</a:t>
            </a:r>
          </a:p>
          <a:p>
            <a:pPr algn="l" marL="493655" indent="-246827" lvl="1">
              <a:lnSpc>
                <a:spcPts val="3201"/>
              </a:lnSpc>
              <a:buFont typeface="Arial"/>
              <a:buChar char="•"/>
            </a:pPr>
            <a:r>
              <a:rPr lang="en-US" sz="2286">
                <a:solidFill>
                  <a:srgbClr val="000000"/>
                </a:solidFill>
                <a:latin typeface="Garet"/>
                <a:ea typeface="Garet"/>
                <a:cs typeface="Garet"/>
                <a:sym typeface="Garet"/>
              </a:rPr>
              <a:t>Precision outperforms other benchmark models, though lower than some other experiments; not optimised in this study but still notable.</a:t>
            </a:r>
          </a:p>
          <a:p>
            <a:pPr algn="l" marL="493655" indent="-246827" lvl="1">
              <a:lnSpc>
                <a:spcPts val="3201"/>
              </a:lnSpc>
              <a:buFont typeface="Arial"/>
              <a:buChar char="•"/>
            </a:pPr>
            <a:r>
              <a:rPr lang="en-US" sz="2286">
                <a:solidFill>
                  <a:srgbClr val="000000"/>
                </a:solidFill>
                <a:latin typeface="Garet"/>
                <a:ea typeface="Garet"/>
                <a:cs typeface="Garet"/>
                <a:sym typeface="Garet"/>
              </a:rPr>
              <a:t>Specificity is  the only metric that is sub optimal due to dataset imbalance; attempts to improve specificity resulted in a trade-off with recall.</a:t>
            </a:r>
          </a:p>
          <a:p>
            <a:pPr algn="l">
              <a:lnSpc>
                <a:spcPts val="3201"/>
              </a:lnSpc>
            </a:pPr>
          </a:p>
          <a:p>
            <a:pPr algn="l">
              <a:lnSpc>
                <a:spcPts val="3201"/>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AutoShape 2" id="2"/>
          <p:cNvSpPr/>
          <p:nvPr/>
        </p:nvSpPr>
        <p:spPr>
          <a:xfrm>
            <a:off x="-15791" y="9218612"/>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TextBox 4" id="4"/>
          <p:cNvSpPr txBox="true"/>
          <p:nvPr/>
        </p:nvSpPr>
        <p:spPr>
          <a:xfrm rot="0">
            <a:off x="5168593" y="1401122"/>
            <a:ext cx="7950814" cy="1071197"/>
          </a:xfrm>
          <a:prstGeom prst="rect">
            <a:avLst/>
          </a:prstGeom>
        </p:spPr>
        <p:txBody>
          <a:bodyPr anchor="t" rtlCol="false" tIns="0" lIns="0" bIns="0" rIns="0">
            <a:spAutoFit/>
          </a:bodyPr>
          <a:lstStyle/>
          <a:p>
            <a:pPr algn="ctr">
              <a:lnSpc>
                <a:spcPts val="8682"/>
              </a:lnSpc>
            </a:pPr>
            <a:r>
              <a:rPr lang="en-US" b="true" sz="6201">
                <a:solidFill>
                  <a:srgbClr val="000000"/>
                </a:solidFill>
                <a:latin typeface="Arimo Bold"/>
                <a:ea typeface="Arimo Bold"/>
                <a:cs typeface="Arimo Bold"/>
                <a:sym typeface="Arimo Bold"/>
              </a:rPr>
              <a:t>CONCLUSIONS</a:t>
            </a:r>
          </a:p>
        </p:txBody>
      </p:sp>
      <p:grpSp>
        <p:nvGrpSpPr>
          <p:cNvPr name="Group 5" id="5"/>
          <p:cNvGrpSpPr/>
          <p:nvPr/>
        </p:nvGrpSpPr>
        <p:grpSpPr>
          <a:xfrm rot="0">
            <a:off x="1583900" y="2775529"/>
            <a:ext cx="15675400" cy="1646839"/>
            <a:chOff x="0" y="0"/>
            <a:chExt cx="20900534" cy="2195786"/>
          </a:xfrm>
        </p:grpSpPr>
        <p:sp>
          <p:nvSpPr>
            <p:cNvPr name="Freeform 6" id="6"/>
            <p:cNvSpPr/>
            <p:nvPr/>
          </p:nvSpPr>
          <p:spPr>
            <a:xfrm flipH="false" flipV="false" rot="0">
              <a:off x="0" y="209313"/>
              <a:ext cx="828072" cy="769072"/>
            </a:xfrm>
            <a:custGeom>
              <a:avLst/>
              <a:gdLst/>
              <a:ahLst/>
              <a:cxnLst/>
              <a:rect r="r" b="b" t="t" l="l"/>
              <a:pathLst>
                <a:path h="769072" w="828072">
                  <a:moveTo>
                    <a:pt x="0" y="0"/>
                  </a:moveTo>
                  <a:lnTo>
                    <a:pt x="828072" y="0"/>
                  </a:lnTo>
                  <a:lnTo>
                    <a:pt x="828072" y="769072"/>
                  </a:lnTo>
                  <a:lnTo>
                    <a:pt x="0" y="769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49304" y="0"/>
              <a:ext cx="19851229" cy="2195786"/>
              <a:chOff x="0" y="0"/>
              <a:chExt cx="4514531" cy="499362"/>
            </a:xfrm>
          </p:grpSpPr>
          <p:sp>
            <p:nvSpPr>
              <p:cNvPr name="Freeform 8" id="8"/>
              <p:cNvSpPr/>
              <p:nvPr/>
            </p:nvSpPr>
            <p:spPr>
              <a:xfrm flipH="false" flipV="false" rot="0">
                <a:off x="0" y="0"/>
                <a:ext cx="4514531" cy="499362"/>
              </a:xfrm>
              <a:custGeom>
                <a:avLst/>
                <a:gdLst/>
                <a:ahLst/>
                <a:cxnLst/>
                <a:rect r="r" b="b" t="t" l="l"/>
                <a:pathLst>
                  <a:path h="499362" w="4514531">
                    <a:moveTo>
                      <a:pt x="26520" y="0"/>
                    </a:moveTo>
                    <a:lnTo>
                      <a:pt x="4488011" y="0"/>
                    </a:lnTo>
                    <a:cubicBezTo>
                      <a:pt x="4495044" y="0"/>
                      <a:pt x="4501790" y="2794"/>
                      <a:pt x="4506763" y="7767"/>
                    </a:cubicBezTo>
                    <a:cubicBezTo>
                      <a:pt x="4511737" y="12741"/>
                      <a:pt x="4514531" y="19486"/>
                      <a:pt x="4514531" y="26520"/>
                    </a:cubicBezTo>
                    <a:lnTo>
                      <a:pt x="4514531" y="472842"/>
                    </a:lnTo>
                    <a:cubicBezTo>
                      <a:pt x="4514531" y="487488"/>
                      <a:pt x="4502657" y="499362"/>
                      <a:pt x="4488011" y="499362"/>
                    </a:cubicBezTo>
                    <a:lnTo>
                      <a:pt x="26520" y="499362"/>
                    </a:lnTo>
                    <a:cubicBezTo>
                      <a:pt x="11873" y="499362"/>
                      <a:pt x="0" y="487488"/>
                      <a:pt x="0" y="472842"/>
                    </a:cubicBezTo>
                    <a:lnTo>
                      <a:pt x="0" y="26520"/>
                    </a:lnTo>
                    <a:cubicBezTo>
                      <a:pt x="0" y="11873"/>
                      <a:pt x="11873" y="0"/>
                      <a:pt x="26520" y="0"/>
                    </a:cubicBezTo>
                    <a:close/>
                  </a:path>
                </a:pathLst>
              </a:custGeom>
              <a:solidFill>
                <a:srgbClr val="000000">
                  <a:alpha val="0"/>
                </a:srgbClr>
              </a:solidFill>
              <a:ln w="38100" cap="rnd">
                <a:solidFill>
                  <a:srgbClr val="232253"/>
                </a:solidFill>
                <a:prstDash val="solid"/>
                <a:round/>
              </a:ln>
            </p:spPr>
          </p:sp>
          <p:sp>
            <p:nvSpPr>
              <p:cNvPr name="TextBox 9" id="9"/>
              <p:cNvSpPr txBox="true"/>
              <p:nvPr/>
            </p:nvSpPr>
            <p:spPr>
              <a:xfrm>
                <a:off x="0" y="-38100"/>
                <a:ext cx="4514531" cy="53746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301645" y="161688"/>
              <a:ext cx="18612177" cy="1824785"/>
            </a:xfrm>
            <a:prstGeom prst="rect">
              <a:avLst/>
            </a:prstGeom>
          </p:spPr>
          <p:txBody>
            <a:bodyPr anchor="t" rtlCol="false" tIns="0" lIns="0" bIns="0" rIns="0">
              <a:spAutoFit/>
            </a:bodyPr>
            <a:lstStyle/>
            <a:p>
              <a:pPr algn="l">
                <a:lnSpc>
                  <a:spcPts val="3709"/>
                </a:lnSpc>
                <a:spcBef>
                  <a:spcPct val="0"/>
                </a:spcBef>
              </a:pPr>
              <a:r>
                <a:rPr lang="en-US" sz="2649">
                  <a:solidFill>
                    <a:srgbClr val="232253"/>
                  </a:solidFill>
                  <a:latin typeface="Garet"/>
                  <a:ea typeface="Garet"/>
                  <a:cs typeface="Garet"/>
                  <a:sym typeface="Garet"/>
                </a:rPr>
                <a:t>The study enhanced model performance with improved data preparation, scaling, and effective handling of class imbalance, a endemic issue in medical datasets.</a:t>
              </a:r>
            </a:p>
          </p:txBody>
        </p:sp>
      </p:grpSp>
      <p:sp>
        <p:nvSpPr>
          <p:cNvPr name="Freeform 11" id="11"/>
          <p:cNvSpPr/>
          <p:nvPr/>
        </p:nvSpPr>
        <p:spPr>
          <a:xfrm flipH="false" flipV="false" rot="0">
            <a:off x="1583900" y="4884153"/>
            <a:ext cx="621054" cy="576804"/>
          </a:xfrm>
          <a:custGeom>
            <a:avLst/>
            <a:gdLst/>
            <a:ahLst/>
            <a:cxnLst/>
            <a:rect r="r" b="b" t="t" l="l"/>
            <a:pathLst>
              <a:path h="576804" w="621054">
                <a:moveTo>
                  <a:pt x="0" y="0"/>
                </a:moveTo>
                <a:lnTo>
                  <a:pt x="621054" y="0"/>
                </a:lnTo>
                <a:lnTo>
                  <a:pt x="621054" y="576804"/>
                </a:lnTo>
                <a:lnTo>
                  <a:pt x="0" y="576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2370878" y="4727168"/>
            <a:ext cx="14888422" cy="1646839"/>
            <a:chOff x="0" y="0"/>
            <a:chExt cx="4514531" cy="499362"/>
          </a:xfrm>
        </p:grpSpPr>
        <p:sp>
          <p:nvSpPr>
            <p:cNvPr name="Freeform 13" id="13"/>
            <p:cNvSpPr/>
            <p:nvPr/>
          </p:nvSpPr>
          <p:spPr>
            <a:xfrm flipH="false" flipV="false" rot="0">
              <a:off x="0" y="0"/>
              <a:ext cx="4514531" cy="499362"/>
            </a:xfrm>
            <a:custGeom>
              <a:avLst/>
              <a:gdLst/>
              <a:ahLst/>
              <a:cxnLst/>
              <a:rect r="r" b="b" t="t" l="l"/>
              <a:pathLst>
                <a:path h="499362" w="4514531">
                  <a:moveTo>
                    <a:pt x="26520" y="0"/>
                  </a:moveTo>
                  <a:lnTo>
                    <a:pt x="4488011" y="0"/>
                  </a:lnTo>
                  <a:cubicBezTo>
                    <a:pt x="4495044" y="0"/>
                    <a:pt x="4501790" y="2794"/>
                    <a:pt x="4506763" y="7767"/>
                  </a:cubicBezTo>
                  <a:cubicBezTo>
                    <a:pt x="4511737" y="12741"/>
                    <a:pt x="4514531" y="19486"/>
                    <a:pt x="4514531" y="26520"/>
                  </a:cubicBezTo>
                  <a:lnTo>
                    <a:pt x="4514531" y="472842"/>
                  </a:lnTo>
                  <a:cubicBezTo>
                    <a:pt x="4514531" y="487488"/>
                    <a:pt x="4502657" y="499362"/>
                    <a:pt x="4488011" y="499362"/>
                  </a:cubicBezTo>
                  <a:lnTo>
                    <a:pt x="26520" y="499362"/>
                  </a:lnTo>
                  <a:cubicBezTo>
                    <a:pt x="11873" y="499362"/>
                    <a:pt x="0" y="487488"/>
                    <a:pt x="0" y="472842"/>
                  </a:cubicBezTo>
                  <a:lnTo>
                    <a:pt x="0" y="26520"/>
                  </a:lnTo>
                  <a:cubicBezTo>
                    <a:pt x="0" y="11873"/>
                    <a:pt x="11873" y="0"/>
                    <a:pt x="26520" y="0"/>
                  </a:cubicBezTo>
                  <a:close/>
                </a:path>
              </a:pathLst>
            </a:custGeom>
            <a:solidFill>
              <a:srgbClr val="000000">
                <a:alpha val="0"/>
              </a:srgbClr>
            </a:solidFill>
            <a:ln w="38100" cap="rnd">
              <a:solidFill>
                <a:srgbClr val="232253"/>
              </a:solidFill>
              <a:prstDash val="solid"/>
              <a:round/>
            </a:ln>
          </p:spPr>
        </p:sp>
        <p:sp>
          <p:nvSpPr>
            <p:cNvPr name="TextBox 14" id="14"/>
            <p:cNvSpPr txBox="true"/>
            <p:nvPr/>
          </p:nvSpPr>
          <p:spPr>
            <a:xfrm>
              <a:off x="0" y="-38100"/>
              <a:ext cx="4514531" cy="53746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671707" y="4888738"/>
            <a:ext cx="13959133" cy="913770"/>
          </a:xfrm>
          <a:prstGeom prst="rect">
            <a:avLst/>
          </a:prstGeom>
        </p:spPr>
        <p:txBody>
          <a:bodyPr anchor="t" rtlCol="false" tIns="0" lIns="0" bIns="0" rIns="0">
            <a:spAutoFit/>
          </a:bodyPr>
          <a:lstStyle/>
          <a:p>
            <a:pPr algn="l">
              <a:lnSpc>
                <a:spcPts val="3709"/>
              </a:lnSpc>
              <a:spcBef>
                <a:spcPct val="0"/>
              </a:spcBef>
            </a:pPr>
            <a:r>
              <a:rPr lang="en-US" sz="2649">
                <a:solidFill>
                  <a:srgbClr val="232253"/>
                </a:solidFill>
                <a:latin typeface="Garet"/>
                <a:ea typeface="Garet"/>
                <a:cs typeface="Garet"/>
                <a:sym typeface="Garet"/>
              </a:rPr>
              <a:t>The final Voting Classifier Ensemble maximised recall while balancing other metrics optimally, successfully achieving the research goal.</a:t>
            </a:r>
          </a:p>
        </p:txBody>
      </p:sp>
      <p:grpSp>
        <p:nvGrpSpPr>
          <p:cNvPr name="Group 16" id="16"/>
          <p:cNvGrpSpPr/>
          <p:nvPr/>
        </p:nvGrpSpPr>
        <p:grpSpPr>
          <a:xfrm rot="0">
            <a:off x="1583900" y="6678808"/>
            <a:ext cx="15675400" cy="1646839"/>
            <a:chOff x="0" y="0"/>
            <a:chExt cx="20900534" cy="2195786"/>
          </a:xfrm>
        </p:grpSpPr>
        <p:sp>
          <p:nvSpPr>
            <p:cNvPr name="Freeform 17" id="17"/>
            <p:cNvSpPr/>
            <p:nvPr/>
          </p:nvSpPr>
          <p:spPr>
            <a:xfrm flipH="false" flipV="false" rot="0">
              <a:off x="0" y="209313"/>
              <a:ext cx="828072" cy="769072"/>
            </a:xfrm>
            <a:custGeom>
              <a:avLst/>
              <a:gdLst/>
              <a:ahLst/>
              <a:cxnLst/>
              <a:rect r="r" b="b" t="t" l="l"/>
              <a:pathLst>
                <a:path h="769072" w="828072">
                  <a:moveTo>
                    <a:pt x="0" y="0"/>
                  </a:moveTo>
                  <a:lnTo>
                    <a:pt x="828072" y="0"/>
                  </a:lnTo>
                  <a:lnTo>
                    <a:pt x="828072" y="769072"/>
                  </a:lnTo>
                  <a:lnTo>
                    <a:pt x="0" y="769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049304" y="0"/>
              <a:ext cx="19851229" cy="2195786"/>
              <a:chOff x="0" y="0"/>
              <a:chExt cx="4514531" cy="499362"/>
            </a:xfrm>
          </p:grpSpPr>
          <p:sp>
            <p:nvSpPr>
              <p:cNvPr name="Freeform 19" id="19"/>
              <p:cNvSpPr/>
              <p:nvPr/>
            </p:nvSpPr>
            <p:spPr>
              <a:xfrm flipH="false" flipV="false" rot="0">
                <a:off x="0" y="0"/>
                <a:ext cx="4514531" cy="499362"/>
              </a:xfrm>
              <a:custGeom>
                <a:avLst/>
                <a:gdLst/>
                <a:ahLst/>
                <a:cxnLst/>
                <a:rect r="r" b="b" t="t" l="l"/>
                <a:pathLst>
                  <a:path h="499362" w="4514531">
                    <a:moveTo>
                      <a:pt x="26520" y="0"/>
                    </a:moveTo>
                    <a:lnTo>
                      <a:pt x="4488011" y="0"/>
                    </a:lnTo>
                    <a:cubicBezTo>
                      <a:pt x="4495044" y="0"/>
                      <a:pt x="4501790" y="2794"/>
                      <a:pt x="4506763" y="7767"/>
                    </a:cubicBezTo>
                    <a:cubicBezTo>
                      <a:pt x="4511737" y="12741"/>
                      <a:pt x="4514531" y="19486"/>
                      <a:pt x="4514531" y="26520"/>
                    </a:cubicBezTo>
                    <a:lnTo>
                      <a:pt x="4514531" y="472842"/>
                    </a:lnTo>
                    <a:cubicBezTo>
                      <a:pt x="4514531" y="487488"/>
                      <a:pt x="4502657" y="499362"/>
                      <a:pt x="4488011" y="499362"/>
                    </a:cubicBezTo>
                    <a:lnTo>
                      <a:pt x="26520" y="499362"/>
                    </a:lnTo>
                    <a:cubicBezTo>
                      <a:pt x="11873" y="499362"/>
                      <a:pt x="0" y="487488"/>
                      <a:pt x="0" y="472842"/>
                    </a:cubicBezTo>
                    <a:lnTo>
                      <a:pt x="0" y="26520"/>
                    </a:lnTo>
                    <a:cubicBezTo>
                      <a:pt x="0" y="11873"/>
                      <a:pt x="11873" y="0"/>
                      <a:pt x="26520" y="0"/>
                    </a:cubicBezTo>
                    <a:close/>
                  </a:path>
                </a:pathLst>
              </a:custGeom>
              <a:solidFill>
                <a:srgbClr val="000000">
                  <a:alpha val="0"/>
                </a:srgbClr>
              </a:solidFill>
              <a:ln w="38100" cap="rnd">
                <a:solidFill>
                  <a:srgbClr val="232253"/>
                </a:solidFill>
                <a:prstDash val="solid"/>
                <a:round/>
              </a:ln>
            </p:spPr>
          </p:sp>
          <p:sp>
            <p:nvSpPr>
              <p:cNvPr name="TextBox 20" id="20"/>
              <p:cNvSpPr txBox="true"/>
              <p:nvPr/>
            </p:nvSpPr>
            <p:spPr>
              <a:xfrm>
                <a:off x="0" y="-38100"/>
                <a:ext cx="4514531" cy="537462"/>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301645" y="161688"/>
              <a:ext cx="18612177" cy="1824785"/>
            </a:xfrm>
            <a:prstGeom prst="rect">
              <a:avLst/>
            </a:prstGeom>
          </p:spPr>
          <p:txBody>
            <a:bodyPr anchor="t" rtlCol="false" tIns="0" lIns="0" bIns="0" rIns="0">
              <a:spAutoFit/>
            </a:bodyPr>
            <a:lstStyle/>
            <a:p>
              <a:pPr algn="l">
                <a:lnSpc>
                  <a:spcPts val="3709"/>
                </a:lnSpc>
                <a:spcBef>
                  <a:spcPct val="0"/>
                </a:spcBef>
              </a:pPr>
              <a:r>
                <a:rPr lang="en-US" sz="2649">
                  <a:solidFill>
                    <a:srgbClr val="232253"/>
                  </a:solidFill>
                  <a:latin typeface="Garet"/>
                  <a:ea typeface="Garet"/>
                  <a:cs typeface="Garet"/>
                  <a:sym typeface="Garet"/>
                </a:rPr>
                <a:t>The study provides a practical tool for accurate prediction of high-risk ICU mortality early on using patient physiological data, enabling timely interventions and resource management.</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2" t="0" r="-922" b="0"/>
            </a:stretch>
          </a:blipFill>
        </p:spPr>
      </p:sp>
      <p:grpSp>
        <p:nvGrpSpPr>
          <p:cNvPr name="Group 3" id="3"/>
          <p:cNvGrpSpPr/>
          <p:nvPr/>
        </p:nvGrpSpPr>
        <p:grpSpPr>
          <a:xfrm rot="0">
            <a:off x="0" y="0"/>
            <a:ext cx="18288000" cy="10761453"/>
            <a:chOff x="0" y="0"/>
            <a:chExt cx="4816593" cy="2834292"/>
          </a:xfrm>
        </p:grpSpPr>
        <p:sp>
          <p:nvSpPr>
            <p:cNvPr name="Freeform 4" id="4"/>
            <p:cNvSpPr/>
            <p:nvPr/>
          </p:nvSpPr>
          <p:spPr>
            <a:xfrm flipH="false" flipV="false" rot="0">
              <a:off x="0" y="0"/>
              <a:ext cx="4816592" cy="2834292"/>
            </a:xfrm>
            <a:custGeom>
              <a:avLst/>
              <a:gdLst/>
              <a:ahLst/>
              <a:cxnLst/>
              <a:rect r="r" b="b" t="t" l="l"/>
              <a:pathLst>
                <a:path h="2834292" w="4816592">
                  <a:moveTo>
                    <a:pt x="0" y="0"/>
                  </a:moveTo>
                  <a:lnTo>
                    <a:pt x="4816592" y="0"/>
                  </a:lnTo>
                  <a:lnTo>
                    <a:pt x="4816592" y="2834292"/>
                  </a:lnTo>
                  <a:lnTo>
                    <a:pt x="0" y="2834292"/>
                  </a:lnTo>
                  <a:close/>
                </a:path>
              </a:pathLst>
            </a:custGeom>
            <a:solidFill>
              <a:srgbClr val="000000">
                <a:alpha val="74902"/>
              </a:srgbClr>
            </a:solidFill>
          </p:spPr>
        </p:sp>
        <p:sp>
          <p:nvSpPr>
            <p:cNvPr name="TextBox 5" id="5"/>
            <p:cNvSpPr txBox="true"/>
            <p:nvPr/>
          </p:nvSpPr>
          <p:spPr>
            <a:xfrm>
              <a:off x="0" y="-38100"/>
              <a:ext cx="4816593" cy="2872392"/>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6240617" y="4080428"/>
            <a:ext cx="0" cy="2488183"/>
          </a:xfrm>
          <a:prstGeom prst="line">
            <a:avLst/>
          </a:prstGeom>
          <a:ln cap="flat" w="19050">
            <a:solidFill>
              <a:srgbClr val="FFD636"/>
            </a:solidFill>
            <a:prstDash val="solid"/>
            <a:headEnd type="none" len="sm" w="sm"/>
            <a:tailEnd type="none" len="sm" w="sm"/>
          </a:ln>
        </p:spPr>
      </p:sp>
      <p:sp>
        <p:nvSpPr>
          <p:cNvPr name="AutoShape 7" id="7"/>
          <p:cNvSpPr/>
          <p:nvPr/>
        </p:nvSpPr>
        <p:spPr>
          <a:xfrm>
            <a:off x="12003845" y="1009650"/>
            <a:ext cx="6492240" cy="0"/>
          </a:xfrm>
          <a:prstGeom prst="line">
            <a:avLst/>
          </a:prstGeom>
          <a:ln cap="flat" w="38100">
            <a:solidFill>
              <a:srgbClr val="FCFDFF"/>
            </a:solidFill>
            <a:prstDash val="solid"/>
            <a:headEnd type="none" len="sm" w="sm"/>
            <a:tailEnd type="none" len="sm" w="sm"/>
          </a:ln>
        </p:spPr>
      </p:sp>
      <p:grpSp>
        <p:nvGrpSpPr>
          <p:cNvPr name="Group 8" id="8"/>
          <p:cNvGrpSpPr/>
          <p:nvPr/>
        </p:nvGrpSpPr>
        <p:grpSpPr>
          <a:xfrm rot="0">
            <a:off x="1028700" y="3881886"/>
            <a:ext cx="4804331" cy="2885268"/>
            <a:chOff x="0" y="0"/>
            <a:chExt cx="1265338" cy="759906"/>
          </a:xfrm>
        </p:grpSpPr>
        <p:sp>
          <p:nvSpPr>
            <p:cNvPr name="Freeform 9" id="9"/>
            <p:cNvSpPr/>
            <p:nvPr/>
          </p:nvSpPr>
          <p:spPr>
            <a:xfrm flipH="false" flipV="false" rot="0">
              <a:off x="0" y="0"/>
              <a:ext cx="1265338" cy="759906"/>
            </a:xfrm>
            <a:custGeom>
              <a:avLst/>
              <a:gdLst/>
              <a:ahLst/>
              <a:cxnLst/>
              <a:rect r="r" b="b" t="t" l="l"/>
              <a:pathLst>
                <a:path h="759906" w="1265338">
                  <a:moveTo>
                    <a:pt x="82184" y="0"/>
                  </a:moveTo>
                  <a:lnTo>
                    <a:pt x="1183154" y="0"/>
                  </a:lnTo>
                  <a:cubicBezTo>
                    <a:pt x="1228543" y="0"/>
                    <a:pt x="1265338" y="36795"/>
                    <a:pt x="1265338" y="82184"/>
                  </a:cubicBezTo>
                  <a:lnTo>
                    <a:pt x="1265338" y="677722"/>
                  </a:lnTo>
                  <a:cubicBezTo>
                    <a:pt x="1265338" y="723111"/>
                    <a:pt x="1228543" y="759906"/>
                    <a:pt x="1183154" y="759906"/>
                  </a:cubicBezTo>
                  <a:lnTo>
                    <a:pt x="82184" y="759906"/>
                  </a:lnTo>
                  <a:cubicBezTo>
                    <a:pt x="36795" y="759906"/>
                    <a:pt x="0" y="723111"/>
                    <a:pt x="0" y="677722"/>
                  </a:cubicBezTo>
                  <a:lnTo>
                    <a:pt x="0" y="82184"/>
                  </a:lnTo>
                  <a:cubicBezTo>
                    <a:pt x="0" y="36795"/>
                    <a:pt x="36795" y="0"/>
                    <a:pt x="82184" y="0"/>
                  </a:cubicBezTo>
                  <a:close/>
                </a:path>
              </a:pathLst>
            </a:custGeom>
            <a:solidFill>
              <a:srgbClr val="000000">
                <a:alpha val="0"/>
              </a:srgbClr>
            </a:solidFill>
            <a:ln w="38100" cap="rnd">
              <a:solidFill>
                <a:srgbClr val="FACE27"/>
              </a:solidFill>
              <a:prstDash val="solid"/>
              <a:round/>
            </a:ln>
          </p:spPr>
        </p:sp>
        <p:sp>
          <p:nvSpPr>
            <p:cNvPr name="TextBox 10" id="10"/>
            <p:cNvSpPr txBox="true"/>
            <p:nvPr/>
          </p:nvSpPr>
          <p:spPr>
            <a:xfrm>
              <a:off x="0" y="-38100"/>
              <a:ext cx="1265338" cy="79800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982537" y="1775154"/>
            <a:ext cx="14039252" cy="962025"/>
          </a:xfrm>
          <a:prstGeom prst="rect">
            <a:avLst/>
          </a:prstGeom>
        </p:spPr>
        <p:txBody>
          <a:bodyPr anchor="t" rtlCol="false" tIns="0" lIns="0" bIns="0" rIns="0">
            <a:spAutoFit/>
          </a:bodyPr>
          <a:lstStyle/>
          <a:p>
            <a:pPr algn="ctr">
              <a:lnSpc>
                <a:spcPts val="7440"/>
              </a:lnSpc>
            </a:pPr>
            <a:r>
              <a:rPr lang="en-US" b="true" sz="6200">
                <a:solidFill>
                  <a:srgbClr val="FFFFFF"/>
                </a:solidFill>
                <a:latin typeface="Arimo Bold"/>
                <a:ea typeface="Arimo Bold"/>
                <a:cs typeface="Arimo Bold"/>
                <a:sym typeface="Arimo Bold"/>
              </a:rPr>
              <a:t>CONTRIBUTION TO KNOWLEDGE</a:t>
            </a:r>
          </a:p>
        </p:txBody>
      </p:sp>
      <p:grpSp>
        <p:nvGrpSpPr>
          <p:cNvPr name="Group 12" id="12"/>
          <p:cNvGrpSpPr/>
          <p:nvPr/>
        </p:nvGrpSpPr>
        <p:grpSpPr>
          <a:xfrm rot="0">
            <a:off x="6667768" y="3881886"/>
            <a:ext cx="4804331" cy="2899359"/>
            <a:chOff x="0" y="0"/>
            <a:chExt cx="1265338" cy="763617"/>
          </a:xfrm>
        </p:grpSpPr>
        <p:sp>
          <p:nvSpPr>
            <p:cNvPr name="Freeform 13" id="13"/>
            <p:cNvSpPr/>
            <p:nvPr/>
          </p:nvSpPr>
          <p:spPr>
            <a:xfrm flipH="false" flipV="false" rot="0">
              <a:off x="0" y="0"/>
              <a:ext cx="1265338" cy="763617"/>
            </a:xfrm>
            <a:custGeom>
              <a:avLst/>
              <a:gdLst/>
              <a:ahLst/>
              <a:cxnLst/>
              <a:rect r="r" b="b" t="t" l="l"/>
              <a:pathLst>
                <a:path h="763617" w="1265338">
                  <a:moveTo>
                    <a:pt x="82184" y="0"/>
                  </a:moveTo>
                  <a:lnTo>
                    <a:pt x="1183154" y="0"/>
                  </a:lnTo>
                  <a:cubicBezTo>
                    <a:pt x="1228543" y="0"/>
                    <a:pt x="1265338" y="36795"/>
                    <a:pt x="1265338" y="82184"/>
                  </a:cubicBezTo>
                  <a:lnTo>
                    <a:pt x="1265338" y="681433"/>
                  </a:lnTo>
                  <a:cubicBezTo>
                    <a:pt x="1265338" y="726822"/>
                    <a:pt x="1228543" y="763617"/>
                    <a:pt x="1183154" y="763617"/>
                  </a:cubicBezTo>
                  <a:lnTo>
                    <a:pt x="82184" y="763617"/>
                  </a:lnTo>
                  <a:cubicBezTo>
                    <a:pt x="36795" y="763617"/>
                    <a:pt x="0" y="726822"/>
                    <a:pt x="0" y="681433"/>
                  </a:cubicBezTo>
                  <a:lnTo>
                    <a:pt x="0" y="82184"/>
                  </a:lnTo>
                  <a:cubicBezTo>
                    <a:pt x="0" y="36795"/>
                    <a:pt x="36795" y="0"/>
                    <a:pt x="82184" y="0"/>
                  </a:cubicBezTo>
                  <a:close/>
                </a:path>
              </a:pathLst>
            </a:custGeom>
            <a:solidFill>
              <a:srgbClr val="000000">
                <a:alpha val="0"/>
              </a:srgbClr>
            </a:solidFill>
            <a:ln w="38100" cap="rnd">
              <a:solidFill>
                <a:srgbClr val="FACE27"/>
              </a:solidFill>
              <a:prstDash val="solid"/>
              <a:round/>
            </a:ln>
          </p:spPr>
        </p:sp>
        <p:sp>
          <p:nvSpPr>
            <p:cNvPr name="TextBox 14" id="14"/>
            <p:cNvSpPr txBox="true"/>
            <p:nvPr/>
          </p:nvSpPr>
          <p:spPr>
            <a:xfrm>
              <a:off x="0" y="-38100"/>
              <a:ext cx="1265338" cy="801717"/>
            </a:xfrm>
            <a:prstGeom prst="rect">
              <a:avLst/>
            </a:prstGeom>
          </p:spPr>
          <p:txBody>
            <a:bodyPr anchor="ctr" rtlCol="false" tIns="50800" lIns="50800" bIns="50800" rIns="50800"/>
            <a:lstStyle/>
            <a:p>
              <a:pPr algn="ctr">
                <a:lnSpc>
                  <a:spcPts val="3359"/>
                </a:lnSpc>
              </a:pPr>
            </a:p>
            <a:p>
              <a:pPr algn="ctr">
                <a:lnSpc>
                  <a:spcPts val="2659"/>
                </a:lnSpc>
              </a:pPr>
            </a:p>
            <a:p>
              <a:pPr algn="ctr">
                <a:lnSpc>
                  <a:spcPts val="2659"/>
                </a:lnSpc>
              </a:pPr>
            </a:p>
            <a:p>
              <a:pPr algn="ctr">
                <a:lnSpc>
                  <a:spcPts val="2659"/>
                </a:lnSpc>
              </a:pPr>
            </a:p>
          </p:txBody>
        </p:sp>
      </p:grpSp>
      <p:sp>
        <p:nvSpPr>
          <p:cNvPr name="AutoShape 15" id="15"/>
          <p:cNvSpPr/>
          <p:nvPr/>
        </p:nvSpPr>
        <p:spPr>
          <a:xfrm>
            <a:off x="11994320" y="4080428"/>
            <a:ext cx="0" cy="2488183"/>
          </a:xfrm>
          <a:prstGeom prst="line">
            <a:avLst/>
          </a:prstGeom>
          <a:ln cap="flat" w="19050">
            <a:solidFill>
              <a:srgbClr val="FFD636"/>
            </a:solidFill>
            <a:prstDash val="solid"/>
            <a:headEnd type="none" len="sm" w="sm"/>
            <a:tailEnd type="none" len="sm" w="sm"/>
          </a:ln>
        </p:spPr>
      </p:sp>
      <p:grpSp>
        <p:nvGrpSpPr>
          <p:cNvPr name="Group 16" id="16"/>
          <p:cNvGrpSpPr/>
          <p:nvPr/>
        </p:nvGrpSpPr>
        <p:grpSpPr>
          <a:xfrm rot="0">
            <a:off x="12518195" y="3881886"/>
            <a:ext cx="4804331" cy="2885268"/>
            <a:chOff x="0" y="0"/>
            <a:chExt cx="1265338" cy="759906"/>
          </a:xfrm>
        </p:grpSpPr>
        <p:sp>
          <p:nvSpPr>
            <p:cNvPr name="Freeform 17" id="17"/>
            <p:cNvSpPr/>
            <p:nvPr/>
          </p:nvSpPr>
          <p:spPr>
            <a:xfrm flipH="false" flipV="false" rot="0">
              <a:off x="0" y="0"/>
              <a:ext cx="1265338" cy="759906"/>
            </a:xfrm>
            <a:custGeom>
              <a:avLst/>
              <a:gdLst/>
              <a:ahLst/>
              <a:cxnLst/>
              <a:rect r="r" b="b" t="t" l="l"/>
              <a:pathLst>
                <a:path h="759906" w="1265338">
                  <a:moveTo>
                    <a:pt x="82184" y="0"/>
                  </a:moveTo>
                  <a:lnTo>
                    <a:pt x="1183154" y="0"/>
                  </a:lnTo>
                  <a:cubicBezTo>
                    <a:pt x="1228543" y="0"/>
                    <a:pt x="1265338" y="36795"/>
                    <a:pt x="1265338" y="82184"/>
                  </a:cubicBezTo>
                  <a:lnTo>
                    <a:pt x="1265338" y="677722"/>
                  </a:lnTo>
                  <a:cubicBezTo>
                    <a:pt x="1265338" y="723111"/>
                    <a:pt x="1228543" y="759906"/>
                    <a:pt x="1183154" y="759906"/>
                  </a:cubicBezTo>
                  <a:lnTo>
                    <a:pt x="82184" y="759906"/>
                  </a:lnTo>
                  <a:cubicBezTo>
                    <a:pt x="36795" y="759906"/>
                    <a:pt x="0" y="723111"/>
                    <a:pt x="0" y="677722"/>
                  </a:cubicBezTo>
                  <a:lnTo>
                    <a:pt x="0" y="82184"/>
                  </a:lnTo>
                  <a:cubicBezTo>
                    <a:pt x="0" y="36795"/>
                    <a:pt x="36795" y="0"/>
                    <a:pt x="82184" y="0"/>
                  </a:cubicBezTo>
                  <a:close/>
                </a:path>
              </a:pathLst>
            </a:custGeom>
            <a:solidFill>
              <a:srgbClr val="000000">
                <a:alpha val="0"/>
              </a:srgbClr>
            </a:solidFill>
            <a:ln w="38100" cap="rnd">
              <a:solidFill>
                <a:srgbClr val="FACE27"/>
              </a:solidFill>
              <a:prstDash val="solid"/>
              <a:round/>
            </a:ln>
          </p:spPr>
        </p:sp>
        <p:sp>
          <p:nvSpPr>
            <p:cNvPr name="TextBox 18" id="18"/>
            <p:cNvSpPr txBox="true"/>
            <p:nvPr/>
          </p:nvSpPr>
          <p:spPr>
            <a:xfrm>
              <a:off x="0" y="-38100"/>
              <a:ext cx="1265338" cy="798006"/>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237890" y="4229946"/>
            <a:ext cx="4355027" cy="3208521"/>
          </a:xfrm>
          <a:prstGeom prst="rect">
            <a:avLst/>
          </a:prstGeom>
        </p:spPr>
        <p:txBody>
          <a:bodyPr anchor="t" rtlCol="false" tIns="0" lIns="0" bIns="0" rIns="0">
            <a:spAutoFit/>
          </a:bodyPr>
          <a:lstStyle/>
          <a:p>
            <a:pPr algn="ctr">
              <a:lnSpc>
                <a:spcPts val="3359"/>
              </a:lnSpc>
            </a:pPr>
            <a:r>
              <a:rPr lang="en-US" sz="2399">
                <a:solidFill>
                  <a:srgbClr val="FACE27"/>
                </a:solidFill>
                <a:latin typeface="Garet"/>
                <a:ea typeface="Garet"/>
                <a:cs typeface="Garet"/>
                <a:sym typeface="Garet"/>
              </a:rPr>
              <a:t>Optimises recall without compromising on the other metrics, filling a crucial research gap in mortality studies.</a:t>
            </a:r>
          </a:p>
          <a:p>
            <a:pPr algn="ctr">
              <a:lnSpc>
                <a:spcPts val="2425"/>
              </a:lnSpc>
            </a:pPr>
          </a:p>
          <a:p>
            <a:pPr algn="ctr">
              <a:lnSpc>
                <a:spcPts val="2425"/>
              </a:lnSpc>
            </a:pPr>
          </a:p>
          <a:p>
            <a:pPr algn="ctr">
              <a:lnSpc>
                <a:spcPts val="2044"/>
              </a:lnSpc>
            </a:pPr>
          </a:p>
          <a:p>
            <a:pPr algn="ctr">
              <a:lnSpc>
                <a:spcPts val="2044"/>
              </a:lnSpc>
              <a:spcBef>
                <a:spcPct val="0"/>
              </a:spcBef>
            </a:pPr>
          </a:p>
        </p:txBody>
      </p:sp>
      <p:sp>
        <p:nvSpPr>
          <p:cNvPr name="TextBox 20" id="20"/>
          <p:cNvSpPr txBox="true"/>
          <p:nvPr/>
        </p:nvSpPr>
        <p:spPr>
          <a:xfrm rot="0">
            <a:off x="6667768" y="4229946"/>
            <a:ext cx="4668789" cy="2551024"/>
          </a:xfrm>
          <a:prstGeom prst="rect">
            <a:avLst/>
          </a:prstGeom>
        </p:spPr>
        <p:txBody>
          <a:bodyPr anchor="t" rtlCol="false" tIns="0" lIns="0" bIns="0" rIns="0">
            <a:spAutoFit/>
          </a:bodyPr>
          <a:lstStyle/>
          <a:p>
            <a:pPr algn="ctr">
              <a:lnSpc>
                <a:spcPts val="3359"/>
              </a:lnSpc>
            </a:pPr>
            <a:r>
              <a:rPr lang="en-US" sz="2399">
                <a:solidFill>
                  <a:srgbClr val="FACE27"/>
                </a:solidFill>
                <a:latin typeface="Garet"/>
                <a:ea typeface="Garet"/>
                <a:cs typeface="Garet"/>
                <a:sym typeface="Garet"/>
              </a:rPr>
              <a:t>Provides highly accurate predictions using only easily available patient physiological data in an ICU.</a:t>
            </a:r>
          </a:p>
          <a:p>
            <a:pPr algn="ctr">
              <a:lnSpc>
                <a:spcPts val="2489"/>
              </a:lnSpc>
            </a:pPr>
          </a:p>
          <a:p>
            <a:pPr algn="ctr">
              <a:lnSpc>
                <a:spcPts val="2489"/>
              </a:lnSpc>
            </a:pPr>
          </a:p>
          <a:p>
            <a:pPr algn="ctr">
              <a:lnSpc>
                <a:spcPts val="2074"/>
              </a:lnSpc>
              <a:spcBef>
                <a:spcPct val="0"/>
              </a:spcBef>
            </a:pPr>
          </a:p>
        </p:txBody>
      </p:sp>
      <p:sp>
        <p:nvSpPr>
          <p:cNvPr name="TextBox 21" id="21"/>
          <p:cNvSpPr txBox="true"/>
          <p:nvPr/>
        </p:nvSpPr>
        <p:spPr>
          <a:xfrm rot="0">
            <a:off x="12549809" y="3996998"/>
            <a:ext cx="4741105" cy="2621509"/>
          </a:xfrm>
          <a:prstGeom prst="rect">
            <a:avLst/>
          </a:prstGeom>
        </p:spPr>
        <p:txBody>
          <a:bodyPr anchor="t" rtlCol="false" tIns="0" lIns="0" bIns="0" rIns="0">
            <a:spAutoFit/>
          </a:bodyPr>
          <a:lstStyle/>
          <a:p>
            <a:pPr algn="ctr">
              <a:lnSpc>
                <a:spcPts val="3219"/>
              </a:lnSpc>
            </a:pPr>
            <a:r>
              <a:rPr lang="en-US" sz="2299">
                <a:solidFill>
                  <a:srgbClr val="FACE27"/>
                </a:solidFill>
                <a:latin typeface="Garet"/>
                <a:ea typeface="Garet"/>
                <a:cs typeface="Garet"/>
                <a:sym typeface="Garet"/>
              </a:rPr>
              <a:t>Proves that even a simple voting ensemble can outperform benchmark models, challenging the notion that only advanced methods are effective for this purpose.</a:t>
            </a:r>
          </a:p>
          <a:p>
            <a:pPr algn="ctr">
              <a:lnSpc>
                <a:spcPts val="1794"/>
              </a:lnSpc>
              <a:spcBef>
                <a:spcPct val="0"/>
              </a:spcBef>
            </a:pPr>
          </a:p>
        </p:txBody>
      </p:sp>
      <p:sp>
        <p:nvSpPr>
          <p:cNvPr name="AutoShape 22" id="22"/>
          <p:cNvSpPr/>
          <p:nvPr/>
        </p:nvSpPr>
        <p:spPr>
          <a:xfrm>
            <a:off x="-15791" y="9218612"/>
            <a:ext cx="6492240" cy="0"/>
          </a:xfrm>
          <a:prstGeom prst="line">
            <a:avLst/>
          </a:prstGeom>
          <a:ln cap="flat" w="38100">
            <a:solidFill>
              <a:srgbClr val="FCFDFF"/>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Freeform 2" id="2"/>
          <p:cNvSpPr/>
          <p:nvPr/>
        </p:nvSpPr>
        <p:spPr>
          <a:xfrm flipH="false" flipV="false" rot="0">
            <a:off x="0" y="47625"/>
            <a:ext cx="18288000" cy="10191750"/>
          </a:xfrm>
          <a:custGeom>
            <a:avLst/>
            <a:gdLst/>
            <a:ahLst/>
            <a:cxnLst/>
            <a:rect r="r" b="b" t="t" l="l"/>
            <a:pathLst>
              <a:path h="10191750" w="18288000">
                <a:moveTo>
                  <a:pt x="0" y="0"/>
                </a:moveTo>
                <a:lnTo>
                  <a:pt x="18288000" y="0"/>
                </a:lnTo>
                <a:lnTo>
                  <a:pt x="18288000" y="10191750"/>
                </a:lnTo>
                <a:lnTo>
                  <a:pt x="0" y="10191750"/>
                </a:lnTo>
                <a:lnTo>
                  <a:pt x="0" y="0"/>
                </a:lnTo>
                <a:close/>
              </a:path>
            </a:pathLst>
          </a:custGeom>
          <a:blipFill>
            <a:blip r:embed="rId2"/>
            <a:stretch>
              <a:fillRect l="0" t="0" r="0" b="0"/>
            </a:stretch>
          </a:blipFill>
        </p:spPr>
      </p:sp>
      <p:grpSp>
        <p:nvGrpSpPr>
          <p:cNvPr name="Group 3" id="3"/>
          <p:cNvGrpSpPr/>
          <p:nvPr/>
        </p:nvGrpSpPr>
        <p:grpSpPr>
          <a:xfrm rot="0">
            <a:off x="0" y="47625"/>
            <a:ext cx="18288000" cy="10239375"/>
            <a:chOff x="0" y="0"/>
            <a:chExt cx="4816593" cy="2696790"/>
          </a:xfrm>
        </p:grpSpPr>
        <p:sp>
          <p:nvSpPr>
            <p:cNvPr name="Freeform 4" id="4"/>
            <p:cNvSpPr/>
            <p:nvPr/>
          </p:nvSpPr>
          <p:spPr>
            <a:xfrm flipH="false" flipV="false" rot="0">
              <a:off x="0" y="0"/>
              <a:ext cx="4816592" cy="2696790"/>
            </a:xfrm>
            <a:custGeom>
              <a:avLst/>
              <a:gdLst/>
              <a:ahLst/>
              <a:cxnLst/>
              <a:rect r="r" b="b" t="t" l="l"/>
              <a:pathLst>
                <a:path h="2696790" w="4816592">
                  <a:moveTo>
                    <a:pt x="0" y="0"/>
                  </a:moveTo>
                  <a:lnTo>
                    <a:pt x="4816592" y="0"/>
                  </a:lnTo>
                  <a:lnTo>
                    <a:pt x="4816592" y="2696790"/>
                  </a:lnTo>
                  <a:lnTo>
                    <a:pt x="0" y="2696790"/>
                  </a:lnTo>
                  <a:close/>
                </a:path>
              </a:pathLst>
            </a:custGeom>
            <a:solidFill>
              <a:srgbClr val="000000">
                <a:alpha val="67843"/>
              </a:srgbClr>
            </a:solidFill>
          </p:spPr>
        </p:sp>
        <p:sp>
          <p:nvSpPr>
            <p:cNvPr name="TextBox 5" id="5"/>
            <p:cNvSpPr txBox="true"/>
            <p:nvPr/>
          </p:nvSpPr>
          <p:spPr>
            <a:xfrm>
              <a:off x="0" y="-38100"/>
              <a:ext cx="4816593" cy="273489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939405" y="1645758"/>
            <a:ext cx="14039252" cy="962025"/>
          </a:xfrm>
          <a:prstGeom prst="rect">
            <a:avLst/>
          </a:prstGeom>
        </p:spPr>
        <p:txBody>
          <a:bodyPr anchor="t" rtlCol="false" tIns="0" lIns="0" bIns="0" rIns="0">
            <a:spAutoFit/>
          </a:bodyPr>
          <a:lstStyle/>
          <a:p>
            <a:pPr algn="ctr">
              <a:lnSpc>
                <a:spcPts val="7440"/>
              </a:lnSpc>
            </a:pPr>
            <a:r>
              <a:rPr lang="en-US" b="true" sz="6200">
                <a:solidFill>
                  <a:srgbClr val="FFFFFF"/>
                </a:solidFill>
                <a:latin typeface="Arimo Bold"/>
                <a:ea typeface="Arimo Bold"/>
                <a:cs typeface="Arimo Bold"/>
                <a:sym typeface="Arimo Bold"/>
              </a:rPr>
              <a:t>FUTURE WORKS</a:t>
            </a:r>
          </a:p>
        </p:txBody>
      </p:sp>
      <p:grpSp>
        <p:nvGrpSpPr>
          <p:cNvPr name="Group 7" id="7"/>
          <p:cNvGrpSpPr/>
          <p:nvPr/>
        </p:nvGrpSpPr>
        <p:grpSpPr>
          <a:xfrm rot="0">
            <a:off x="2885434" y="2917274"/>
            <a:ext cx="12517133" cy="6341026"/>
            <a:chOff x="0" y="0"/>
            <a:chExt cx="16689510" cy="8454701"/>
          </a:xfrm>
        </p:grpSpPr>
        <p:grpSp>
          <p:nvGrpSpPr>
            <p:cNvPr name="Group 8" id="8"/>
            <p:cNvGrpSpPr/>
            <p:nvPr/>
          </p:nvGrpSpPr>
          <p:grpSpPr>
            <a:xfrm rot="0">
              <a:off x="193390" y="0"/>
              <a:ext cx="16496120" cy="2063599"/>
              <a:chOff x="0" y="0"/>
              <a:chExt cx="3846496" cy="481181"/>
            </a:xfrm>
          </p:grpSpPr>
          <p:sp>
            <p:nvSpPr>
              <p:cNvPr name="Freeform 9" id="9"/>
              <p:cNvSpPr/>
              <p:nvPr/>
            </p:nvSpPr>
            <p:spPr>
              <a:xfrm flipH="false" flipV="false" rot="0">
                <a:off x="0" y="0"/>
                <a:ext cx="3846496" cy="481181"/>
              </a:xfrm>
              <a:custGeom>
                <a:avLst/>
                <a:gdLst/>
                <a:ahLst/>
                <a:cxnLst/>
                <a:rect r="r" b="b" t="t" l="l"/>
                <a:pathLst>
                  <a:path h="481181" w="3846496">
                    <a:moveTo>
                      <a:pt x="32635" y="0"/>
                    </a:moveTo>
                    <a:lnTo>
                      <a:pt x="3813861" y="0"/>
                    </a:lnTo>
                    <a:cubicBezTo>
                      <a:pt x="3831885" y="0"/>
                      <a:pt x="3846496" y="14611"/>
                      <a:pt x="3846496" y="32635"/>
                    </a:cubicBezTo>
                    <a:lnTo>
                      <a:pt x="3846496" y="448547"/>
                    </a:lnTo>
                    <a:cubicBezTo>
                      <a:pt x="3846496" y="466570"/>
                      <a:pt x="3831885" y="481181"/>
                      <a:pt x="3813861" y="481181"/>
                    </a:cubicBezTo>
                    <a:lnTo>
                      <a:pt x="32635" y="481181"/>
                    </a:lnTo>
                    <a:cubicBezTo>
                      <a:pt x="23980" y="481181"/>
                      <a:pt x="15679" y="477743"/>
                      <a:pt x="9559" y="471623"/>
                    </a:cubicBezTo>
                    <a:cubicBezTo>
                      <a:pt x="3438" y="465503"/>
                      <a:pt x="0" y="457202"/>
                      <a:pt x="0" y="448547"/>
                    </a:cubicBezTo>
                    <a:lnTo>
                      <a:pt x="0" y="32635"/>
                    </a:lnTo>
                    <a:cubicBezTo>
                      <a:pt x="0" y="23980"/>
                      <a:pt x="3438" y="15679"/>
                      <a:pt x="9559" y="9559"/>
                    </a:cubicBezTo>
                    <a:cubicBezTo>
                      <a:pt x="15679" y="3438"/>
                      <a:pt x="23980" y="0"/>
                      <a:pt x="32635" y="0"/>
                    </a:cubicBezTo>
                    <a:close/>
                  </a:path>
                </a:pathLst>
              </a:custGeom>
              <a:solidFill>
                <a:srgbClr val="000000">
                  <a:alpha val="0"/>
                </a:srgbClr>
              </a:solidFill>
              <a:ln w="38100" cap="rnd">
                <a:solidFill>
                  <a:srgbClr val="FFD636"/>
                </a:solidFill>
                <a:prstDash val="solid"/>
                <a:round/>
              </a:ln>
            </p:spPr>
          </p:sp>
          <p:sp>
            <p:nvSpPr>
              <p:cNvPr name="TextBox 10" id="10"/>
              <p:cNvSpPr txBox="true"/>
              <p:nvPr/>
            </p:nvSpPr>
            <p:spPr>
              <a:xfrm>
                <a:off x="0" y="-28575"/>
                <a:ext cx="3846496" cy="509756"/>
              </a:xfrm>
              <a:prstGeom prst="rect">
                <a:avLst/>
              </a:prstGeom>
            </p:spPr>
            <p:txBody>
              <a:bodyPr anchor="ctr" rtlCol="false" tIns="50800" lIns="50800" bIns="50800" rIns="50800"/>
              <a:lstStyle/>
              <a:p>
                <a:pPr algn="ctr">
                  <a:lnSpc>
                    <a:spcPts val="2660"/>
                  </a:lnSpc>
                </a:pPr>
              </a:p>
            </p:txBody>
          </p:sp>
        </p:grpSp>
        <p:sp>
          <p:nvSpPr>
            <p:cNvPr name="TextBox 11" id="11"/>
            <p:cNvSpPr txBox="true"/>
            <p:nvPr/>
          </p:nvSpPr>
          <p:spPr>
            <a:xfrm rot="0">
              <a:off x="962674" y="535350"/>
              <a:ext cx="15586083" cy="2065358"/>
            </a:xfrm>
            <a:prstGeom prst="rect">
              <a:avLst/>
            </a:prstGeom>
          </p:spPr>
          <p:txBody>
            <a:bodyPr anchor="t" rtlCol="false" tIns="0" lIns="0" bIns="0" rIns="0">
              <a:spAutoFit/>
            </a:bodyPr>
            <a:lstStyle/>
            <a:p>
              <a:pPr algn="ctr">
                <a:lnSpc>
                  <a:spcPts val="2620"/>
                </a:lnSpc>
              </a:pPr>
              <a:r>
                <a:rPr lang="en-US" sz="2620">
                  <a:solidFill>
                    <a:srgbClr val="FFD636"/>
                  </a:solidFill>
                  <a:latin typeface="Garet"/>
                  <a:ea typeface="Garet"/>
                  <a:cs typeface="Garet"/>
                  <a:sym typeface="Garet"/>
                </a:rPr>
                <a:t>Exploration of more advanced hyperparameter optimisation to further enhance model performance.</a:t>
              </a:r>
            </a:p>
            <a:p>
              <a:pPr algn="ctr">
                <a:lnSpc>
                  <a:spcPts val="4329"/>
                </a:lnSpc>
              </a:pPr>
            </a:p>
            <a:p>
              <a:pPr algn="ctr">
                <a:lnSpc>
                  <a:spcPts val="2518"/>
                </a:lnSpc>
              </a:pPr>
            </a:p>
          </p:txBody>
        </p:sp>
        <p:grpSp>
          <p:nvGrpSpPr>
            <p:cNvPr name="Group 12" id="12"/>
            <p:cNvGrpSpPr/>
            <p:nvPr/>
          </p:nvGrpSpPr>
          <p:grpSpPr>
            <a:xfrm rot="0">
              <a:off x="193390" y="2667886"/>
              <a:ext cx="16496120" cy="2063599"/>
              <a:chOff x="0" y="0"/>
              <a:chExt cx="3846496" cy="481181"/>
            </a:xfrm>
          </p:grpSpPr>
          <p:sp>
            <p:nvSpPr>
              <p:cNvPr name="Freeform 13" id="13"/>
              <p:cNvSpPr/>
              <p:nvPr/>
            </p:nvSpPr>
            <p:spPr>
              <a:xfrm flipH="false" flipV="false" rot="0">
                <a:off x="0" y="0"/>
                <a:ext cx="3846496" cy="481181"/>
              </a:xfrm>
              <a:custGeom>
                <a:avLst/>
                <a:gdLst/>
                <a:ahLst/>
                <a:cxnLst/>
                <a:rect r="r" b="b" t="t" l="l"/>
                <a:pathLst>
                  <a:path h="481181" w="3846496">
                    <a:moveTo>
                      <a:pt x="32635" y="0"/>
                    </a:moveTo>
                    <a:lnTo>
                      <a:pt x="3813861" y="0"/>
                    </a:lnTo>
                    <a:cubicBezTo>
                      <a:pt x="3831885" y="0"/>
                      <a:pt x="3846496" y="14611"/>
                      <a:pt x="3846496" y="32635"/>
                    </a:cubicBezTo>
                    <a:lnTo>
                      <a:pt x="3846496" y="448547"/>
                    </a:lnTo>
                    <a:cubicBezTo>
                      <a:pt x="3846496" y="466570"/>
                      <a:pt x="3831885" y="481181"/>
                      <a:pt x="3813861" y="481181"/>
                    </a:cubicBezTo>
                    <a:lnTo>
                      <a:pt x="32635" y="481181"/>
                    </a:lnTo>
                    <a:cubicBezTo>
                      <a:pt x="23980" y="481181"/>
                      <a:pt x="15679" y="477743"/>
                      <a:pt x="9559" y="471623"/>
                    </a:cubicBezTo>
                    <a:cubicBezTo>
                      <a:pt x="3438" y="465503"/>
                      <a:pt x="0" y="457202"/>
                      <a:pt x="0" y="448547"/>
                    </a:cubicBezTo>
                    <a:lnTo>
                      <a:pt x="0" y="32635"/>
                    </a:lnTo>
                    <a:cubicBezTo>
                      <a:pt x="0" y="23980"/>
                      <a:pt x="3438" y="15679"/>
                      <a:pt x="9559" y="9559"/>
                    </a:cubicBezTo>
                    <a:cubicBezTo>
                      <a:pt x="15679" y="3438"/>
                      <a:pt x="23980" y="0"/>
                      <a:pt x="32635" y="0"/>
                    </a:cubicBezTo>
                    <a:close/>
                  </a:path>
                </a:pathLst>
              </a:custGeom>
              <a:solidFill>
                <a:srgbClr val="000000">
                  <a:alpha val="0"/>
                </a:srgbClr>
              </a:solidFill>
              <a:ln w="38100" cap="rnd">
                <a:solidFill>
                  <a:srgbClr val="FFD636"/>
                </a:solidFill>
                <a:prstDash val="solid"/>
                <a:round/>
              </a:ln>
            </p:spPr>
          </p:sp>
          <p:sp>
            <p:nvSpPr>
              <p:cNvPr name="TextBox 14" id="14"/>
              <p:cNvSpPr txBox="true"/>
              <p:nvPr/>
            </p:nvSpPr>
            <p:spPr>
              <a:xfrm>
                <a:off x="0" y="-28575"/>
                <a:ext cx="3846496" cy="509756"/>
              </a:xfrm>
              <a:prstGeom prst="rect">
                <a:avLst/>
              </a:prstGeom>
            </p:spPr>
            <p:txBody>
              <a:bodyPr anchor="ctr" rtlCol="false" tIns="50800" lIns="50800" bIns="50800" rIns="50800"/>
              <a:lstStyle/>
              <a:p>
                <a:pPr algn="ctr">
                  <a:lnSpc>
                    <a:spcPts val="2660"/>
                  </a:lnSpc>
                </a:pPr>
              </a:p>
            </p:txBody>
          </p:sp>
        </p:grpSp>
        <p:sp>
          <p:nvSpPr>
            <p:cNvPr name="TextBox 15" id="15"/>
            <p:cNvSpPr txBox="true"/>
            <p:nvPr/>
          </p:nvSpPr>
          <p:spPr>
            <a:xfrm rot="0">
              <a:off x="648409" y="3261382"/>
              <a:ext cx="15586083" cy="924233"/>
            </a:xfrm>
            <a:prstGeom prst="rect">
              <a:avLst/>
            </a:prstGeom>
          </p:spPr>
          <p:txBody>
            <a:bodyPr anchor="t" rtlCol="false" tIns="0" lIns="0" bIns="0" rIns="0">
              <a:spAutoFit/>
            </a:bodyPr>
            <a:lstStyle/>
            <a:p>
              <a:pPr algn="ctr">
                <a:lnSpc>
                  <a:spcPts val="2620"/>
                </a:lnSpc>
              </a:pPr>
              <a:r>
                <a:rPr lang="en-US" sz="2620">
                  <a:solidFill>
                    <a:srgbClr val="FFD636"/>
                  </a:solidFill>
                  <a:latin typeface="Garet"/>
                  <a:ea typeface="Garet"/>
                  <a:cs typeface="Garet"/>
                  <a:sym typeface="Garet"/>
                </a:rPr>
                <a:t>Cross-Validation of the Model across diverse ICU settings and patient populations for generalisability. </a:t>
              </a:r>
            </a:p>
          </p:txBody>
        </p:sp>
        <p:grpSp>
          <p:nvGrpSpPr>
            <p:cNvPr name="Group 16" id="16"/>
            <p:cNvGrpSpPr/>
            <p:nvPr/>
          </p:nvGrpSpPr>
          <p:grpSpPr>
            <a:xfrm rot="0">
              <a:off x="0" y="5316996"/>
              <a:ext cx="16496120" cy="2063599"/>
              <a:chOff x="0" y="0"/>
              <a:chExt cx="3846496" cy="481181"/>
            </a:xfrm>
          </p:grpSpPr>
          <p:sp>
            <p:nvSpPr>
              <p:cNvPr name="Freeform 17" id="17"/>
              <p:cNvSpPr/>
              <p:nvPr/>
            </p:nvSpPr>
            <p:spPr>
              <a:xfrm flipH="false" flipV="false" rot="0">
                <a:off x="0" y="0"/>
                <a:ext cx="3846496" cy="481181"/>
              </a:xfrm>
              <a:custGeom>
                <a:avLst/>
                <a:gdLst/>
                <a:ahLst/>
                <a:cxnLst/>
                <a:rect r="r" b="b" t="t" l="l"/>
                <a:pathLst>
                  <a:path h="481181" w="3846496">
                    <a:moveTo>
                      <a:pt x="32635" y="0"/>
                    </a:moveTo>
                    <a:lnTo>
                      <a:pt x="3813861" y="0"/>
                    </a:lnTo>
                    <a:cubicBezTo>
                      <a:pt x="3831885" y="0"/>
                      <a:pt x="3846496" y="14611"/>
                      <a:pt x="3846496" y="32635"/>
                    </a:cubicBezTo>
                    <a:lnTo>
                      <a:pt x="3846496" y="448547"/>
                    </a:lnTo>
                    <a:cubicBezTo>
                      <a:pt x="3846496" y="466570"/>
                      <a:pt x="3831885" y="481181"/>
                      <a:pt x="3813861" y="481181"/>
                    </a:cubicBezTo>
                    <a:lnTo>
                      <a:pt x="32635" y="481181"/>
                    </a:lnTo>
                    <a:cubicBezTo>
                      <a:pt x="23980" y="481181"/>
                      <a:pt x="15679" y="477743"/>
                      <a:pt x="9559" y="471623"/>
                    </a:cubicBezTo>
                    <a:cubicBezTo>
                      <a:pt x="3438" y="465503"/>
                      <a:pt x="0" y="457202"/>
                      <a:pt x="0" y="448547"/>
                    </a:cubicBezTo>
                    <a:lnTo>
                      <a:pt x="0" y="32635"/>
                    </a:lnTo>
                    <a:cubicBezTo>
                      <a:pt x="0" y="23980"/>
                      <a:pt x="3438" y="15679"/>
                      <a:pt x="9559" y="9559"/>
                    </a:cubicBezTo>
                    <a:cubicBezTo>
                      <a:pt x="15679" y="3438"/>
                      <a:pt x="23980" y="0"/>
                      <a:pt x="32635" y="0"/>
                    </a:cubicBezTo>
                    <a:close/>
                  </a:path>
                </a:pathLst>
              </a:custGeom>
              <a:solidFill>
                <a:srgbClr val="000000">
                  <a:alpha val="0"/>
                </a:srgbClr>
              </a:solidFill>
              <a:ln w="38100" cap="rnd">
                <a:solidFill>
                  <a:srgbClr val="FFD636"/>
                </a:solidFill>
                <a:prstDash val="solid"/>
                <a:round/>
              </a:ln>
            </p:spPr>
          </p:sp>
          <p:sp>
            <p:nvSpPr>
              <p:cNvPr name="TextBox 18" id="18"/>
              <p:cNvSpPr txBox="true"/>
              <p:nvPr/>
            </p:nvSpPr>
            <p:spPr>
              <a:xfrm>
                <a:off x="0" y="-28575"/>
                <a:ext cx="3846496" cy="509756"/>
              </a:xfrm>
              <a:prstGeom prst="rect">
                <a:avLst/>
              </a:prstGeom>
            </p:spPr>
            <p:txBody>
              <a:bodyPr anchor="ctr" rtlCol="false" tIns="50800" lIns="50800" bIns="50800" rIns="50800"/>
              <a:lstStyle/>
              <a:p>
                <a:pPr algn="ctr">
                  <a:lnSpc>
                    <a:spcPts val="2660"/>
                  </a:lnSpc>
                </a:pPr>
              </a:p>
            </p:txBody>
          </p:sp>
        </p:grpSp>
        <p:sp>
          <p:nvSpPr>
            <p:cNvPr name="TextBox 19" id="19"/>
            <p:cNvSpPr txBox="true"/>
            <p:nvPr/>
          </p:nvSpPr>
          <p:spPr>
            <a:xfrm rot="0">
              <a:off x="455019" y="5764235"/>
              <a:ext cx="15586083" cy="2690466"/>
            </a:xfrm>
            <a:prstGeom prst="rect">
              <a:avLst/>
            </a:prstGeom>
          </p:spPr>
          <p:txBody>
            <a:bodyPr anchor="t" rtlCol="false" tIns="0" lIns="0" bIns="0" rIns="0">
              <a:spAutoFit/>
            </a:bodyPr>
            <a:lstStyle/>
            <a:p>
              <a:pPr algn="ctr">
                <a:lnSpc>
                  <a:spcPts val="2620"/>
                </a:lnSpc>
              </a:pPr>
              <a:r>
                <a:rPr lang="en-US" sz="2620">
                  <a:solidFill>
                    <a:srgbClr val="FFD636"/>
                  </a:solidFill>
                  <a:latin typeface="Garet"/>
                  <a:ea typeface="Garet"/>
                  <a:cs typeface="Garet"/>
                  <a:sym typeface="Garet"/>
                </a:rPr>
                <a:t>Collaboration with healthcare institutions and integration of the prediction model with Clinical Decision Support Systems (CDSS) for on-field applications.</a:t>
              </a:r>
            </a:p>
            <a:p>
              <a:pPr algn="ctr">
                <a:lnSpc>
                  <a:spcPts val="2620"/>
                </a:lnSpc>
              </a:pPr>
            </a:p>
            <a:p>
              <a:pPr algn="ctr">
                <a:lnSpc>
                  <a:spcPts val="2620"/>
                </a:lnSpc>
              </a:pPr>
            </a:p>
            <a:p>
              <a:pPr algn="ctr">
                <a:lnSpc>
                  <a:spcPts val="2620"/>
                </a:lnSpc>
              </a:pPr>
            </a:p>
          </p:txBody>
        </p:sp>
      </p:grpSp>
      <p:sp>
        <p:nvSpPr>
          <p:cNvPr name="AutoShape 20" id="20"/>
          <p:cNvSpPr/>
          <p:nvPr/>
        </p:nvSpPr>
        <p:spPr>
          <a:xfrm>
            <a:off x="-15791" y="9218612"/>
            <a:ext cx="6492240" cy="0"/>
          </a:xfrm>
          <a:prstGeom prst="line">
            <a:avLst/>
          </a:prstGeom>
          <a:ln cap="flat" w="38100">
            <a:solidFill>
              <a:srgbClr val="FCFDFF"/>
            </a:solidFill>
            <a:prstDash val="solid"/>
            <a:headEnd type="none" len="sm" w="sm"/>
            <a:tailEnd type="none" len="sm" w="sm"/>
          </a:ln>
        </p:spPr>
      </p:sp>
      <p:sp>
        <p:nvSpPr>
          <p:cNvPr name="AutoShape 21" id="21"/>
          <p:cNvSpPr/>
          <p:nvPr/>
        </p:nvSpPr>
        <p:spPr>
          <a:xfrm>
            <a:off x="12003845" y="1009650"/>
            <a:ext cx="6492240" cy="0"/>
          </a:xfrm>
          <a:prstGeom prst="line">
            <a:avLst/>
          </a:prstGeom>
          <a:ln cap="flat" w="38100">
            <a:solidFill>
              <a:srgbClr val="FCFDFF"/>
            </a:solidFill>
            <a:prstDash val="solid"/>
            <a:headEnd type="none" len="sm" w="sm"/>
            <a:tailEnd type="none" len="sm" w="sm"/>
          </a:ln>
        </p:spPr>
      </p:sp>
      <p:sp>
        <p:nvSpPr>
          <p:cNvPr name="Freeform 22" id="22"/>
          <p:cNvSpPr/>
          <p:nvPr/>
        </p:nvSpPr>
        <p:spPr>
          <a:xfrm flipH="false" flipV="false" rot="0">
            <a:off x="15641925" y="7103325"/>
            <a:ext cx="2646075" cy="3126824"/>
          </a:xfrm>
          <a:custGeom>
            <a:avLst/>
            <a:gdLst/>
            <a:ahLst/>
            <a:cxnLst/>
            <a:rect r="r" b="b" t="t" l="l"/>
            <a:pathLst>
              <a:path h="3126824" w="2646075">
                <a:moveTo>
                  <a:pt x="0" y="0"/>
                </a:moveTo>
                <a:lnTo>
                  <a:pt x="2646075" y="0"/>
                </a:lnTo>
                <a:lnTo>
                  <a:pt x="2646075" y="3126825"/>
                </a:lnTo>
                <a:lnTo>
                  <a:pt x="0" y="3126825"/>
                </a:lnTo>
                <a:lnTo>
                  <a:pt x="0" y="0"/>
                </a:lnTo>
                <a:close/>
              </a:path>
            </a:pathLst>
          </a:custGeom>
          <a:blipFill>
            <a:blip r:embed="rId3">
              <a:alphaModFix amt="28000"/>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68" r="0" b="-12375"/>
            </a:stretch>
          </a:blipFill>
        </p:spPr>
      </p:sp>
      <p:grpSp>
        <p:nvGrpSpPr>
          <p:cNvPr name="Group 3" id="3"/>
          <p:cNvGrpSpPr/>
          <p:nvPr/>
        </p:nvGrpSpPr>
        <p:grpSpPr>
          <a:xfrm rot="0">
            <a:off x="0" y="0"/>
            <a:ext cx="18288000" cy="10643837"/>
            <a:chOff x="0" y="0"/>
            <a:chExt cx="4816593" cy="2803315"/>
          </a:xfrm>
        </p:grpSpPr>
        <p:sp>
          <p:nvSpPr>
            <p:cNvPr name="Freeform 4" id="4"/>
            <p:cNvSpPr/>
            <p:nvPr/>
          </p:nvSpPr>
          <p:spPr>
            <a:xfrm flipH="false" flipV="false" rot="0">
              <a:off x="0" y="0"/>
              <a:ext cx="4816592" cy="2803315"/>
            </a:xfrm>
            <a:custGeom>
              <a:avLst/>
              <a:gdLst/>
              <a:ahLst/>
              <a:cxnLst/>
              <a:rect r="r" b="b" t="t" l="l"/>
              <a:pathLst>
                <a:path h="2803315" w="4816592">
                  <a:moveTo>
                    <a:pt x="0" y="0"/>
                  </a:moveTo>
                  <a:lnTo>
                    <a:pt x="4816592" y="0"/>
                  </a:lnTo>
                  <a:lnTo>
                    <a:pt x="4816592" y="2803315"/>
                  </a:lnTo>
                  <a:lnTo>
                    <a:pt x="0" y="2803315"/>
                  </a:lnTo>
                  <a:close/>
                </a:path>
              </a:pathLst>
            </a:custGeom>
            <a:solidFill>
              <a:srgbClr val="000000">
                <a:alpha val="67843"/>
              </a:srgbClr>
            </a:solidFill>
          </p:spPr>
        </p:sp>
        <p:sp>
          <p:nvSpPr>
            <p:cNvPr name="TextBox 5" id="5"/>
            <p:cNvSpPr txBox="true"/>
            <p:nvPr/>
          </p:nvSpPr>
          <p:spPr>
            <a:xfrm>
              <a:off x="0" y="-38100"/>
              <a:ext cx="4816593" cy="284141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905459" y="3069818"/>
            <a:ext cx="12477082" cy="4499789"/>
          </a:xfrm>
          <a:prstGeom prst="rect">
            <a:avLst/>
          </a:prstGeom>
        </p:spPr>
        <p:txBody>
          <a:bodyPr anchor="t" rtlCol="false" tIns="0" lIns="0" bIns="0" rIns="0">
            <a:spAutoFit/>
          </a:bodyPr>
          <a:lstStyle/>
          <a:p>
            <a:pPr algn="ctr">
              <a:lnSpc>
                <a:spcPts val="16934"/>
              </a:lnSpc>
            </a:pPr>
            <a:r>
              <a:rPr lang="en-US" sz="17825" b="true">
                <a:solidFill>
                  <a:srgbClr val="FFFFFF"/>
                </a:solidFill>
                <a:latin typeface="Arimo Bold"/>
                <a:ea typeface="Arimo Bold"/>
                <a:cs typeface="Arimo Bold"/>
                <a:sym typeface="Arimo Bold"/>
              </a:rPr>
              <a:t>Thank</a:t>
            </a:r>
          </a:p>
          <a:p>
            <a:pPr algn="ctr">
              <a:lnSpc>
                <a:spcPts val="16934"/>
              </a:lnSpc>
            </a:pPr>
            <a:r>
              <a:rPr lang="en-US" sz="17825" b="true">
                <a:solidFill>
                  <a:srgbClr val="FFFFFF"/>
                </a:solidFill>
                <a:latin typeface="Arimo Bold"/>
                <a:ea typeface="Arimo Bold"/>
                <a:cs typeface="Arimo Bold"/>
                <a:sym typeface="Arimo Bold"/>
              </a:rPr>
              <a:t>You!</a:t>
            </a:r>
          </a:p>
        </p:txBody>
      </p:sp>
      <p:grpSp>
        <p:nvGrpSpPr>
          <p:cNvPr name="Group 7" id="7"/>
          <p:cNvGrpSpPr/>
          <p:nvPr/>
        </p:nvGrpSpPr>
        <p:grpSpPr>
          <a:xfrm rot="0">
            <a:off x="1006450" y="1087177"/>
            <a:ext cx="16252850" cy="8112647"/>
            <a:chOff x="0" y="0"/>
            <a:chExt cx="4280586" cy="2136664"/>
          </a:xfrm>
        </p:grpSpPr>
        <p:sp>
          <p:nvSpPr>
            <p:cNvPr name="Freeform 8" id="8"/>
            <p:cNvSpPr/>
            <p:nvPr/>
          </p:nvSpPr>
          <p:spPr>
            <a:xfrm flipH="false" flipV="false" rot="0">
              <a:off x="0" y="0"/>
              <a:ext cx="4280586" cy="2136664"/>
            </a:xfrm>
            <a:custGeom>
              <a:avLst/>
              <a:gdLst/>
              <a:ahLst/>
              <a:cxnLst/>
              <a:rect r="r" b="b" t="t" l="l"/>
              <a:pathLst>
                <a:path h="2136664" w="4280586">
                  <a:moveTo>
                    <a:pt x="24293" y="0"/>
                  </a:moveTo>
                  <a:lnTo>
                    <a:pt x="4256293" y="0"/>
                  </a:lnTo>
                  <a:cubicBezTo>
                    <a:pt x="4269710" y="0"/>
                    <a:pt x="4280586" y="10877"/>
                    <a:pt x="4280586" y="24293"/>
                  </a:cubicBezTo>
                  <a:lnTo>
                    <a:pt x="4280586" y="2112371"/>
                  </a:lnTo>
                  <a:cubicBezTo>
                    <a:pt x="4280586" y="2125788"/>
                    <a:pt x="4269710" y="2136664"/>
                    <a:pt x="4256293" y="2136664"/>
                  </a:cubicBezTo>
                  <a:lnTo>
                    <a:pt x="24293" y="2136664"/>
                  </a:lnTo>
                  <a:cubicBezTo>
                    <a:pt x="10877" y="2136664"/>
                    <a:pt x="0" y="2125788"/>
                    <a:pt x="0" y="2112371"/>
                  </a:cubicBezTo>
                  <a:lnTo>
                    <a:pt x="0" y="24293"/>
                  </a:lnTo>
                  <a:cubicBezTo>
                    <a:pt x="0" y="10877"/>
                    <a:pt x="10877" y="0"/>
                    <a:pt x="24293" y="0"/>
                  </a:cubicBezTo>
                  <a:close/>
                </a:path>
              </a:pathLst>
            </a:custGeom>
            <a:solidFill>
              <a:srgbClr val="000000">
                <a:alpha val="0"/>
              </a:srgbClr>
            </a:solidFill>
            <a:ln w="114300" cap="rnd">
              <a:solidFill>
                <a:srgbClr val="FACE27"/>
              </a:solidFill>
              <a:prstDash val="solid"/>
              <a:round/>
            </a:ln>
          </p:spPr>
        </p:sp>
        <p:sp>
          <p:nvSpPr>
            <p:cNvPr name="TextBox 9" id="9"/>
            <p:cNvSpPr txBox="true"/>
            <p:nvPr/>
          </p:nvSpPr>
          <p:spPr>
            <a:xfrm>
              <a:off x="0" y="-38100"/>
              <a:ext cx="4280586" cy="217476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FD636"/>
        </a:solidFill>
      </p:bgPr>
    </p:bg>
    <p:spTree>
      <p:nvGrpSpPr>
        <p:cNvPr id="1" name=""/>
        <p:cNvGrpSpPr/>
        <p:nvPr/>
      </p:nvGrpSpPr>
      <p:grpSpPr>
        <a:xfrm>
          <a:off x="0" y="0"/>
          <a:ext cx="0" cy="0"/>
          <a:chOff x="0" y="0"/>
          <a:chExt cx="0" cy="0"/>
        </a:xfrm>
      </p:grpSpPr>
      <p:sp>
        <p:nvSpPr>
          <p:cNvPr name="AutoShape 2" id="2"/>
          <p:cNvSpPr/>
          <p:nvPr/>
        </p:nvSpPr>
        <p:spPr>
          <a:xfrm>
            <a:off x="-15791" y="9218612"/>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12003845" y="1009650"/>
            <a:ext cx="6492240" cy="0"/>
          </a:xfrm>
          <a:prstGeom prst="line">
            <a:avLst/>
          </a:prstGeom>
          <a:ln cap="flat" w="38100">
            <a:solidFill>
              <a:srgbClr val="232253"/>
            </a:solidFill>
            <a:prstDash val="solid"/>
            <a:headEnd type="none" len="sm" w="sm"/>
            <a:tailEnd type="none" len="sm" w="sm"/>
          </a:ln>
        </p:spPr>
      </p:sp>
      <p:grpSp>
        <p:nvGrpSpPr>
          <p:cNvPr name="Group 4" id="4"/>
          <p:cNvGrpSpPr/>
          <p:nvPr/>
        </p:nvGrpSpPr>
        <p:grpSpPr>
          <a:xfrm rot="0">
            <a:off x="1699789" y="2916660"/>
            <a:ext cx="14888422" cy="1646839"/>
            <a:chOff x="0" y="0"/>
            <a:chExt cx="4514531" cy="499362"/>
          </a:xfrm>
        </p:grpSpPr>
        <p:sp>
          <p:nvSpPr>
            <p:cNvPr name="Freeform 5" id="5"/>
            <p:cNvSpPr/>
            <p:nvPr/>
          </p:nvSpPr>
          <p:spPr>
            <a:xfrm flipH="false" flipV="false" rot="0">
              <a:off x="0" y="0"/>
              <a:ext cx="4514531" cy="499362"/>
            </a:xfrm>
            <a:custGeom>
              <a:avLst/>
              <a:gdLst/>
              <a:ahLst/>
              <a:cxnLst/>
              <a:rect r="r" b="b" t="t" l="l"/>
              <a:pathLst>
                <a:path h="499362" w="4514531">
                  <a:moveTo>
                    <a:pt x="26520" y="0"/>
                  </a:moveTo>
                  <a:lnTo>
                    <a:pt x="4488011" y="0"/>
                  </a:lnTo>
                  <a:cubicBezTo>
                    <a:pt x="4495044" y="0"/>
                    <a:pt x="4501790" y="2794"/>
                    <a:pt x="4506763" y="7767"/>
                  </a:cubicBezTo>
                  <a:cubicBezTo>
                    <a:pt x="4511737" y="12741"/>
                    <a:pt x="4514531" y="19486"/>
                    <a:pt x="4514531" y="26520"/>
                  </a:cubicBezTo>
                  <a:lnTo>
                    <a:pt x="4514531" y="472842"/>
                  </a:lnTo>
                  <a:cubicBezTo>
                    <a:pt x="4514531" y="487488"/>
                    <a:pt x="4502657" y="499362"/>
                    <a:pt x="4488011" y="499362"/>
                  </a:cubicBezTo>
                  <a:lnTo>
                    <a:pt x="26520" y="499362"/>
                  </a:lnTo>
                  <a:cubicBezTo>
                    <a:pt x="11873" y="499362"/>
                    <a:pt x="0" y="487488"/>
                    <a:pt x="0" y="472842"/>
                  </a:cubicBezTo>
                  <a:lnTo>
                    <a:pt x="0" y="26520"/>
                  </a:lnTo>
                  <a:cubicBezTo>
                    <a:pt x="0" y="11873"/>
                    <a:pt x="11873" y="0"/>
                    <a:pt x="26520" y="0"/>
                  </a:cubicBezTo>
                  <a:close/>
                </a:path>
              </a:pathLst>
            </a:custGeom>
            <a:solidFill>
              <a:srgbClr val="FACE27"/>
            </a:solidFill>
            <a:ln w="38100" cap="rnd">
              <a:solidFill>
                <a:srgbClr val="232253"/>
              </a:solidFill>
              <a:prstDash val="solid"/>
              <a:round/>
            </a:ln>
          </p:spPr>
        </p:sp>
        <p:sp>
          <p:nvSpPr>
            <p:cNvPr name="TextBox 6" id="6"/>
            <p:cNvSpPr txBox="true"/>
            <p:nvPr/>
          </p:nvSpPr>
          <p:spPr>
            <a:xfrm>
              <a:off x="0" y="-38100"/>
              <a:ext cx="4514531" cy="53746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168593" y="1401122"/>
            <a:ext cx="7950814" cy="1071197"/>
          </a:xfrm>
          <a:prstGeom prst="rect">
            <a:avLst/>
          </a:prstGeom>
        </p:spPr>
        <p:txBody>
          <a:bodyPr anchor="t" rtlCol="false" tIns="0" lIns="0" bIns="0" rIns="0">
            <a:spAutoFit/>
          </a:bodyPr>
          <a:lstStyle/>
          <a:p>
            <a:pPr algn="ctr">
              <a:lnSpc>
                <a:spcPts val="8682"/>
              </a:lnSpc>
            </a:pPr>
            <a:r>
              <a:rPr lang="en-US" b="true" sz="6201">
                <a:solidFill>
                  <a:srgbClr val="000000"/>
                </a:solidFill>
                <a:latin typeface="Arimo Bold"/>
                <a:ea typeface="Arimo Bold"/>
                <a:cs typeface="Arimo Bold"/>
                <a:sym typeface="Arimo Bold"/>
              </a:rPr>
              <a:t>RESEARCH GOALS</a:t>
            </a:r>
          </a:p>
        </p:txBody>
      </p:sp>
      <p:sp>
        <p:nvSpPr>
          <p:cNvPr name="TextBox 8" id="8"/>
          <p:cNvSpPr txBox="true"/>
          <p:nvPr/>
        </p:nvSpPr>
        <p:spPr>
          <a:xfrm rot="0">
            <a:off x="3279391" y="3035421"/>
            <a:ext cx="11729218" cy="1371218"/>
          </a:xfrm>
          <a:prstGeom prst="rect">
            <a:avLst/>
          </a:prstGeom>
        </p:spPr>
        <p:txBody>
          <a:bodyPr anchor="t" rtlCol="false" tIns="0" lIns="0" bIns="0" rIns="0">
            <a:spAutoFit/>
          </a:bodyPr>
          <a:lstStyle/>
          <a:p>
            <a:pPr algn="ctr">
              <a:lnSpc>
                <a:spcPts val="3696"/>
              </a:lnSpc>
            </a:pPr>
            <a:r>
              <a:rPr lang="en-US" sz="2640">
                <a:solidFill>
                  <a:srgbClr val="232253"/>
                </a:solidFill>
                <a:latin typeface="Garet"/>
                <a:ea typeface="Garet"/>
                <a:cs typeface="Garet"/>
                <a:sym typeface="Garet"/>
              </a:rPr>
              <a:t>Develop an accurate Mortality Prediction Model that can effectively predict mortality cases early on in an ICU using patient physiological data. </a:t>
            </a:r>
          </a:p>
        </p:txBody>
      </p:sp>
      <p:grpSp>
        <p:nvGrpSpPr>
          <p:cNvPr name="Group 9" id="9"/>
          <p:cNvGrpSpPr/>
          <p:nvPr/>
        </p:nvGrpSpPr>
        <p:grpSpPr>
          <a:xfrm rot="0">
            <a:off x="1699789" y="5011175"/>
            <a:ext cx="14888422" cy="1646839"/>
            <a:chOff x="0" y="0"/>
            <a:chExt cx="4514531" cy="499362"/>
          </a:xfrm>
        </p:grpSpPr>
        <p:sp>
          <p:nvSpPr>
            <p:cNvPr name="Freeform 10" id="10"/>
            <p:cNvSpPr/>
            <p:nvPr/>
          </p:nvSpPr>
          <p:spPr>
            <a:xfrm flipH="false" flipV="false" rot="0">
              <a:off x="0" y="0"/>
              <a:ext cx="4514531" cy="499362"/>
            </a:xfrm>
            <a:custGeom>
              <a:avLst/>
              <a:gdLst/>
              <a:ahLst/>
              <a:cxnLst/>
              <a:rect r="r" b="b" t="t" l="l"/>
              <a:pathLst>
                <a:path h="499362" w="4514531">
                  <a:moveTo>
                    <a:pt x="26520" y="0"/>
                  </a:moveTo>
                  <a:lnTo>
                    <a:pt x="4488011" y="0"/>
                  </a:lnTo>
                  <a:cubicBezTo>
                    <a:pt x="4495044" y="0"/>
                    <a:pt x="4501790" y="2794"/>
                    <a:pt x="4506763" y="7767"/>
                  </a:cubicBezTo>
                  <a:cubicBezTo>
                    <a:pt x="4511737" y="12741"/>
                    <a:pt x="4514531" y="19486"/>
                    <a:pt x="4514531" y="26520"/>
                  </a:cubicBezTo>
                  <a:lnTo>
                    <a:pt x="4514531" y="472842"/>
                  </a:lnTo>
                  <a:cubicBezTo>
                    <a:pt x="4514531" y="487488"/>
                    <a:pt x="4502657" y="499362"/>
                    <a:pt x="4488011" y="499362"/>
                  </a:cubicBezTo>
                  <a:lnTo>
                    <a:pt x="26520" y="499362"/>
                  </a:lnTo>
                  <a:cubicBezTo>
                    <a:pt x="11873" y="499362"/>
                    <a:pt x="0" y="487488"/>
                    <a:pt x="0" y="472842"/>
                  </a:cubicBezTo>
                  <a:lnTo>
                    <a:pt x="0" y="26520"/>
                  </a:lnTo>
                  <a:cubicBezTo>
                    <a:pt x="0" y="11873"/>
                    <a:pt x="11873" y="0"/>
                    <a:pt x="26520" y="0"/>
                  </a:cubicBezTo>
                  <a:close/>
                </a:path>
              </a:pathLst>
            </a:custGeom>
            <a:solidFill>
              <a:srgbClr val="FACE27"/>
            </a:solidFill>
            <a:ln w="38100" cap="rnd">
              <a:solidFill>
                <a:srgbClr val="232253"/>
              </a:solidFill>
              <a:prstDash val="solid"/>
              <a:round/>
            </a:ln>
          </p:spPr>
        </p:sp>
        <p:sp>
          <p:nvSpPr>
            <p:cNvPr name="TextBox 11" id="11"/>
            <p:cNvSpPr txBox="true"/>
            <p:nvPr/>
          </p:nvSpPr>
          <p:spPr>
            <a:xfrm>
              <a:off x="0" y="-38100"/>
              <a:ext cx="4514531" cy="53746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835720" y="5303230"/>
            <a:ext cx="12616560" cy="994670"/>
          </a:xfrm>
          <a:prstGeom prst="rect">
            <a:avLst/>
          </a:prstGeom>
        </p:spPr>
        <p:txBody>
          <a:bodyPr anchor="t" rtlCol="false" tIns="0" lIns="0" bIns="0" rIns="0">
            <a:spAutoFit/>
          </a:bodyPr>
          <a:lstStyle/>
          <a:p>
            <a:pPr algn="ctr">
              <a:lnSpc>
                <a:spcPts val="3975"/>
              </a:lnSpc>
            </a:pPr>
            <a:r>
              <a:rPr lang="en-US" sz="2839">
                <a:solidFill>
                  <a:srgbClr val="232253"/>
                </a:solidFill>
                <a:latin typeface="Garet"/>
                <a:ea typeface="Garet"/>
                <a:cs typeface="Garet"/>
                <a:sym typeface="Garet"/>
              </a:rPr>
              <a:t>Refine data preparation and feature selection processes while effectively addressing mortality data imbalance.</a:t>
            </a:r>
          </a:p>
        </p:txBody>
      </p:sp>
      <p:grpSp>
        <p:nvGrpSpPr>
          <p:cNvPr name="Group 13" id="13"/>
          <p:cNvGrpSpPr/>
          <p:nvPr/>
        </p:nvGrpSpPr>
        <p:grpSpPr>
          <a:xfrm rot="0">
            <a:off x="1699789" y="7105689"/>
            <a:ext cx="14888422" cy="1646839"/>
            <a:chOff x="0" y="0"/>
            <a:chExt cx="4514531" cy="499362"/>
          </a:xfrm>
        </p:grpSpPr>
        <p:sp>
          <p:nvSpPr>
            <p:cNvPr name="Freeform 14" id="14"/>
            <p:cNvSpPr/>
            <p:nvPr/>
          </p:nvSpPr>
          <p:spPr>
            <a:xfrm flipH="false" flipV="false" rot="0">
              <a:off x="0" y="0"/>
              <a:ext cx="4514531" cy="499362"/>
            </a:xfrm>
            <a:custGeom>
              <a:avLst/>
              <a:gdLst/>
              <a:ahLst/>
              <a:cxnLst/>
              <a:rect r="r" b="b" t="t" l="l"/>
              <a:pathLst>
                <a:path h="499362" w="4514531">
                  <a:moveTo>
                    <a:pt x="26520" y="0"/>
                  </a:moveTo>
                  <a:lnTo>
                    <a:pt x="4488011" y="0"/>
                  </a:lnTo>
                  <a:cubicBezTo>
                    <a:pt x="4495044" y="0"/>
                    <a:pt x="4501790" y="2794"/>
                    <a:pt x="4506763" y="7767"/>
                  </a:cubicBezTo>
                  <a:cubicBezTo>
                    <a:pt x="4511737" y="12741"/>
                    <a:pt x="4514531" y="19486"/>
                    <a:pt x="4514531" y="26520"/>
                  </a:cubicBezTo>
                  <a:lnTo>
                    <a:pt x="4514531" y="472842"/>
                  </a:lnTo>
                  <a:cubicBezTo>
                    <a:pt x="4514531" y="487488"/>
                    <a:pt x="4502657" y="499362"/>
                    <a:pt x="4488011" y="499362"/>
                  </a:cubicBezTo>
                  <a:lnTo>
                    <a:pt x="26520" y="499362"/>
                  </a:lnTo>
                  <a:cubicBezTo>
                    <a:pt x="11873" y="499362"/>
                    <a:pt x="0" y="487488"/>
                    <a:pt x="0" y="472842"/>
                  </a:cubicBezTo>
                  <a:lnTo>
                    <a:pt x="0" y="26520"/>
                  </a:lnTo>
                  <a:cubicBezTo>
                    <a:pt x="0" y="11873"/>
                    <a:pt x="11873" y="0"/>
                    <a:pt x="26520" y="0"/>
                  </a:cubicBezTo>
                  <a:close/>
                </a:path>
              </a:pathLst>
            </a:custGeom>
            <a:solidFill>
              <a:srgbClr val="FACE27"/>
            </a:solidFill>
            <a:ln w="38100" cap="rnd">
              <a:solidFill>
                <a:srgbClr val="232253"/>
              </a:solidFill>
              <a:prstDash val="solid"/>
              <a:round/>
            </a:ln>
          </p:spPr>
        </p:sp>
        <p:sp>
          <p:nvSpPr>
            <p:cNvPr name="TextBox 15" id="15"/>
            <p:cNvSpPr txBox="true"/>
            <p:nvPr/>
          </p:nvSpPr>
          <p:spPr>
            <a:xfrm>
              <a:off x="0" y="-38100"/>
              <a:ext cx="4514531" cy="537462"/>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3279391" y="7219989"/>
            <a:ext cx="11729218" cy="1371218"/>
          </a:xfrm>
          <a:prstGeom prst="rect">
            <a:avLst/>
          </a:prstGeom>
        </p:spPr>
        <p:txBody>
          <a:bodyPr anchor="t" rtlCol="false" tIns="0" lIns="0" bIns="0" rIns="0">
            <a:spAutoFit/>
          </a:bodyPr>
          <a:lstStyle/>
          <a:p>
            <a:pPr algn="ctr">
              <a:lnSpc>
                <a:spcPts val="3696"/>
              </a:lnSpc>
            </a:pPr>
            <a:r>
              <a:rPr lang="en-US" sz="2640">
                <a:solidFill>
                  <a:srgbClr val="232253"/>
                </a:solidFill>
                <a:latin typeface="Garet"/>
                <a:ea typeface="Garet"/>
                <a:cs typeface="Garet"/>
                <a:sym typeface="Garet"/>
              </a:rPr>
              <a:t>Optimise the final mortality classifier to minimize the misclassification of true mortality cases, as much as possible, thereby contributing to enhancing clinical decision-making.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108283" y="2586235"/>
            <a:ext cx="3469169" cy="5823230"/>
            <a:chOff x="0" y="0"/>
            <a:chExt cx="1415529" cy="2376060"/>
          </a:xfrm>
        </p:grpSpPr>
        <p:sp>
          <p:nvSpPr>
            <p:cNvPr name="Freeform 4" id="4"/>
            <p:cNvSpPr/>
            <p:nvPr/>
          </p:nvSpPr>
          <p:spPr>
            <a:xfrm flipH="false" flipV="false" rot="0">
              <a:off x="0" y="0"/>
              <a:ext cx="1415529" cy="2376060"/>
            </a:xfrm>
            <a:custGeom>
              <a:avLst/>
              <a:gdLst/>
              <a:ahLst/>
              <a:cxnLst/>
              <a:rect r="r" b="b" t="t" l="l"/>
              <a:pathLst>
                <a:path h="2376060" w="1415529">
                  <a:moveTo>
                    <a:pt x="69181" y="0"/>
                  </a:moveTo>
                  <a:lnTo>
                    <a:pt x="1346349" y="0"/>
                  </a:lnTo>
                  <a:cubicBezTo>
                    <a:pt x="1384556" y="0"/>
                    <a:pt x="1415529" y="30973"/>
                    <a:pt x="1415529" y="69181"/>
                  </a:cubicBezTo>
                  <a:lnTo>
                    <a:pt x="1415529" y="2306879"/>
                  </a:lnTo>
                  <a:cubicBezTo>
                    <a:pt x="1415529" y="2325227"/>
                    <a:pt x="1408241" y="2342823"/>
                    <a:pt x="1395267" y="2355797"/>
                  </a:cubicBezTo>
                  <a:cubicBezTo>
                    <a:pt x="1382293" y="2368771"/>
                    <a:pt x="1364697" y="2376060"/>
                    <a:pt x="1346349" y="2376060"/>
                  </a:cubicBezTo>
                  <a:lnTo>
                    <a:pt x="69181" y="2376060"/>
                  </a:lnTo>
                  <a:cubicBezTo>
                    <a:pt x="50833" y="2376060"/>
                    <a:pt x="33236" y="2368771"/>
                    <a:pt x="20263" y="2355797"/>
                  </a:cubicBezTo>
                  <a:cubicBezTo>
                    <a:pt x="7289" y="2342823"/>
                    <a:pt x="0" y="2325227"/>
                    <a:pt x="0" y="2306879"/>
                  </a:cubicBezTo>
                  <a:lnTo>
                    <a:pt x="0" y="69181"/>
                  </a:lnTo>
                  <a:cubicBezTo>
                    <a:pt x="0" y="50833"/>
                    <a:pt x="7289" y="33236"/>
                    <a:pt x="20263" y="20263"/>
                  </a:cubicBezTo>
                  <a:cubicBezTo>
                    <a:pt x="33236" y="7289"/>
                    <a:pt x="50833" y="0"/>
                    <a:pt x="69181"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1415529" cy="2423685"/>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4948041" y="2586235"/>
            <a:ext cx="3469169" cy="5823230"/>
            <a:chOff x="0" y="0"/>
            <a:chExt cx="1415529" cy="2376060"/>
          </a:xfrm>
        </p:grpSpPr>
        <p:sp>
          <p:nvSpPr>
            <p:cNvPr name="Freeform 7" id="7"/>
            <p:cNvSpPr/>
            <p:nvPr/>
          </p:nvSpPr>
          <p:spPr>
            <a:xfrm flipH="false" flipV="false" rot="0">
              <a:off x="0" y="0"/>
              <a:ext cx="1415529" cy="2376060"/>
            </a:xfrm>
            <a:custGeom>
              <a:avLst/>
              <a:gdLst/>
              <a:ahLst/>
              <a:cxnLst/>
              <a:rect r="r" b="b" t="t" l="l"/>
              <a:pathLst>
                <a:path h="2376060" w="1415529">
                  <a:moveTo>
                    <a:pt x="69181" y="0"/>
                  </a:moveTo>
                  <a:lnTo>
                    <a:pt x="1346349" y="0"/>
                  </a:lnTo>
                  <a:cubicBezTo>
                    <a:pt x="1384556" y="0"/>
                    <a:pt x="1415529" y="30973"/>
                    <a:pt x="1415529" y="69181"/>
                  </a:cubicBezTo>
                  <a:lnTo>
                    <a:pt x="1415529" y="2306879"/>
                  </a:lnTo>
                  <a:cubicBezTo>
                    <a:pt x="1415529" y="2325227"/>
                    <a:pt x="1408241" y="2342823"/>
                    <a:pt x="1395267" y="2355797"/>
                  </a:cubicBezTo>
                  <a:cubicBezTo>
                    <a:pt x="1382293" y="2368771"/>
                    <a:pt x="1364697" y="2376060"/>
                    <a:pt x="1346349" y="2376060"/>
                  </a:cubicBezTo>
                  <a:lnTo>
                    <a:pt x="69181" y="2376060"/>
                  </a:lnTo>
                  <a:cubicBezTo>
                    <a:pt x="50833" y="2376060"/>
                    <a:pt x="33236" y="2368771"/>
                    <a:pt x="20263" y="2355797"/>
                  </a:cubicBezTo>
                  <a:cubicBezTo>
                    <a:pt x="7289" y="2342823"/>
                    <a:pt x="0" y="2325227"/>
                    <a:pt x="0" y="2306879"/>
                  </a:cubicBezTo>
                  <a:lnTo>
                    <a:pt x="0" y="69181"/>
                  </a:lnTo>
                  <a:cubicBezTo>
                    <a:pt x="0" y="50833"/>
                    <a:pt x="7289" y="33236"/>
                    <a:pt x="20263" y="20263"/>
                  </a:cubicBezTo>
                  <a:cubicBezTo>
                    <a:pt x="33236" y="7289"/>
                    <a:pt x="50833" y="0"/>
                    <a:pt x="69181" y="0"/>
                  </a:cubicBezTo>
                  <a:close/>
                </a:path>
              </a:pathLst>
            </a:custGeom>
            <a:solidFill>
              <a:srgbClr val="FFFFFF"/>
            </a:solidFill>
            <a:ln w="38100" cap="rnd">
              <a:solidFill>
                <a:srgbClr val="000000"/>
              </a:solidFill>
              <a:prstDash val="solid"/>
              <a:round/>
            </a:ln>
          </p:spPr>
        </p:sp>
        <p:sp>
          <p:nvSpPr>
            <p:cNvPr name="TextBox 8" id="8"/>
            <p:cNvSpPr txBox="true"/>
            <p:nvPr/>
          </p:nvSpPr>
          <p:spPr>
            <a:xfrm>
              <a:off x="0" y="-47625"/>
              <a:ext cx="1415529" cy="2423685"/>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5058299" y="5617331"/>
            <a:ext cx="3358911" cy="415284"/>
          </a:xfrm>
          <a:custGeom>
            <a:avLst/>
            <a:gdLst/>
            <a:ahLst/>
            <a:cxnLst/>
            <a:rect r="r" b="b" t="t" l="l"/>
            <a:pathLst>
              <a:path h="415284" w="3358911">
                <a:moveTo>
                  <a:pt x="0" y="0"/>
                </a:moveTo>
                <a:lnTo>
                  <a:pt x="3358911" y="0"/>
                </a:lnTo>
                <a:lnTo>
                  <a:pt x="3358911" y="415283"/>
                </a:lnTo>
                <a:lnTo>
                  <a:pt x="0" y="4152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786544" y="2644496"/>
            <a:ext cx="3469169" cy="5823230"/>
            <a:chOff x="0" y="0"/>
            <a:chExt cx="1415529" cy="2376060"/>
          </a:xfrm>
        </p:grpSpPr>
        <p:sp>
          <p:nvSpPr>
            <p:cNvPr name="Freeform 11" id="11"/>
            <p:cNvSpPr/>
            <p:nvPr/>
          </p:nvSpPr>
          <p:spPr>
            <a:xfrm flipH="false" flipV="false" rot="0">
              <a:off x="0" y="0"/>
              <a:ext cx="1415529" cy="2376060"/>
            </a:xfrm>
            <a:custGeom>
              <a:avLst/>
              <a:gdLst/>
              <a:ahLst/>
              <a:cxnLst/>
              <a:rect r="r" b="b" t="t" l="l"/>
              <a:pathLst>
                <a:path h="2376060" w="1415529">
                  <a:moveTo>
                    <a:pt x="69181" y="0"/>
                  </a:moveTo>
                  <a:lnTo>
                    <a:pt x="1346349" y="0"/>
                  </a:lnTo>
                  <a:cubicBezTo>
                    <a:pt x="1384556" y="0"/>
                    <a:pt x="1415529" y="30973"/>
                    <a:pt x="1415529" y="69181"/>
                  </a:cubicBezTo>
                  <a:lnTo>
                    <a:pt x="1415529" y="2306879"/>
                  </a:lnTo>
                  <a:cubicBezTo>
                    <a:pt x="1415529" y="2325227"/>
                    <a:pt x="1408241" y="2342823"/>
                    <a:pt x="1395267" y="2355797"/>
                  </a:cubicBezTo>
                  <a:cubicBezTo>
                    <a:pt x="1382293" y="2368771"/>
                    <a:pt x="1364697" y="2376060"/>
                    <a:pt x="1346349" y="2376060"/>
                  </a:cubicBezTo>
                  <a:lnTo>
                    <a:pt x="69181" y="2376060"/>
                  </a:lnTo>
                  <a:cubicBezTo>
                    <a:pt x="50833" y="2376060"/>
                    <a:pt x="33236" y="2368771"/>
                    <a:pt x="20263" y="2355797"/>
                  </a:cubicBezTo>
                  <a:cubicBezTo>
                    <a:pt x="7289" y="2342823"/>
                    <a:pt x="0" y="2325227"/>
                    <a:pt x="0" y="2306879"/>
                  </a:cubicBezTo>
                  <a:lnTo>
                    <a:pt x="0" y="69181"/>
                  </a:lnTo>
                  <a:cubicBezTo>
                    <a:pt x="0" y="50833"/>
                    <a:pt x="7289" y="33236"/>
                    <a:pt x="20263" y="20263"/>
                  </a:cubicBezTo>
                  <a:cubicBezTo>
                    <a:pt x="33236" y="7289"/>
                    <a:pt x="50833" y="0"/>
                    <a:pt x="69181" y="0"/>
                  </a:cubicBezTo>
                  <a:close/>
                </a:path>
              </a:pathLst>
            </a:custGeom>
            <a:solidFill>
              <a:srgbClr val="FFFFFF"/>
            </a:solidFill>
            <a:ln w="38100" cap="rnd">
              <a:solidFill>
                <a:srgbClr val="000000"/>
              </a:solidFill>
              <a:prstDash val="solid"/>
              <a:round/>
            </a:ln>
          </p:spPr>
        </p:sp>
        <p:sp>
          <p:nvSpPr>
            <p:cNvPr name="TextBox 12" id="12"/>
            <p:cNvSpPr txBox="true"/>
            <p:nvPr/>
          </p:nvSpPr>
          <p:spPr>
            <a:xfrm>
              <a:off x="0" y="-47625"/>
              <a:ext cx="1415529" cy="2423685"/>
            </a:xfrm>
            <a:prstGeom prst="rect">
              <a:avLst/>
            </a:prstGeom>
          </p:spPr>
          <p:txBody>
            <a:bodyPr anchor="ctr" rtlCol="false" tIns="50800" lIns="50800" bIns="50800" rIns="50800"/>
            <a:lstStyle/>
            <a:p>
              <a:pPr algn="ctr">
                <a:lnSpc>
                  <a:spcPts val="3210"/>
                </a:lnSpc>
              </a:pPr>
            </a:p>
          </p:txBody>
        </p:sp>
      </p:grpSp>
      <p:sp>
        <p:nvSpPr>
          <p:cNvPr name="Freeform 13" id="13"/>
          <p:cNvSpPr/>
          <p:nvPr/>
        </p:nvSpPr>
        <p:spPr>
          <a:xfrm flipH="false" flipV="false" rot="0">
            <a:off x="8869391" y="5697390"/>
            <a:ext cx="3386323" cy="418673"/>
          </a:xfrm>
          <a:custGeom>
            <a:avLst/>
            <a:gdLst/>
            <a:ahLst/>
            <a:cxnLst/>
            <a:rect r="r" b="b" t="t" l="l"/>
            <a:pathLst>
              <a:path h="418673" w="3386323">
                <a:moveTo>
                  <a:pt x="0" y="0"/>
                </a:moveTo>
                <a:lnTo>
                  <a:pt x="3386323" y="0"/>
                </a:lnTo>
                <a:lnTo>
                  <a:pt x="3386323" y="418672"/>
                </a:lnTo>
                <a:lnTo>
                  <a:pt x="0" y="4186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2625048" y="2586235"/>
            <a:ext cx="3469169" cy="5823230"/>
            <a:chOff x="0" y="0"/>
            <a:chExt cx="1415529" cy="2376060"/>
          </a:xfrm>
        </p:grpSpPr>
        <p:sp>
          <p:nvSpPr>
            <p:cNvPr name="Freeform 15" id="15"/>
            <p:cNvSpPr/>
            <p:nvPr/>
          </p:nvSpPr>
          <p:spPr>
            <a:xfrm flipH="false" flipV="false" rot="0">
              <a:off x="0" y="0"/>
              <a:ext cx="1415529" cy="2376060"/>
            </a:xfrm>
            <a:custGeom>
              <a:avLst/>
              <a:gdLst/>
              <a:ahLst/>
              <a:cxnLst/>
              <a:rect r="r" b="b" t="t" l="l"/>
              <a:pathLst>
                <a:path h="2376060" w="1415529">
                  <a:moveTo>
                    <a:pt x="69181" y="0"/>
                  </a:moveTo>
                  <a:lnTo>
                    <a:pt x="1346349" y="0"/>
                  </a:lnTo>
                  <a:cubicBezTo>
                    <a:pt x="1384556" y="0"/>
                    <a:pt x="1415529" y="30973"/>
                    <a:pt x="1415529" y="69181"/>
                  </a:cubicBezTo>
                  <a:lnTo>
                    <a:pt x="1415529" y="2306879"/>
                  </a:lnTo>
                  <a:cubicBezTo>
                    <a:pt x="1415529" y="2325227"/>
                    <a:pt x="1408241" y="2342823"/>
                    <a:pt x="1395267" y="2355797"/>
                  </a:cubicBezTo>
                  <a:cubicBezTo>
                    <a:pt x="1382293" y="2368771"/>
                    <a:pt x="1364697" y="2376060"/>
                    <a:pt x="1346349" y="2376060"/>
                  </a:cubicBezTo>
                  <a:lnTo>
                    <a:pt x="69181" y="2376060"/>
                  </a:lnTo>
                  <a:cubicBezTo>
                    <a:pt x="50833" y="2376060"/>
                    <a:pt x="33236" y="2368771"/>
                    <a:pt x="20263" y="2355797"/>
                  </a:cubicBezTo>
                  <a:cubicBezTo>
                    <a:pt x="7289" y="2342823"/>
                    <a:pt x="0" y="2325227"/>
                    <a:pt x="0" y="2306879"/>
                  </a:cubicBezTo>
                  <a:lnTo>
                    <a:pt x="0" y="69181"/>
                  </a:lnTo>
                  <a:cubicBezTo>
                    <a:pt x="0" y="50833"/>
                    <a:pt x="7289" y="33236"/>
                    <a:pt x="20263" y="20263"/>
                  </a:cubicBezTo>
                  <a:cubicBezTo>
                    <a:pt x="33236" y="7289"/>
                    <a:pt x="50833" y="0"/>
                    <a:pt x="69181" y="0"/>
                  </a:cubicBezTo>
                  <a:close/>
                </a:path>
              </a:pathLst>
            </a:custGeom>
            <a:solidFill>
              <a:srgbClr val="FFFFFF"/>
            </a:solidFill>
            <a:ln w="38100" cap="rnd">
              <a:solidFill>
                <a:srgbClr val="000000"/>
              </a:solidFill>
              <a:prstDash val="solid"/>
              <a:round/>
            </a:ln>
          </p:spPr>
        </p:sp>
        <p:sp>
          <p:nvSpPr>
            <p:cNvPr name="TextBox 16" id="16"/>
            <p:cNvSpPr txBox="true"/>
            <p:nvPr/>
          </p:nvSpPr>
          <p:spPr>
            <a:xfrm>
              <a:off x="0" y="-47625"/>
              <a:ext cx="1415529" cy="2423685"/>
            </a:xfrm>
            <a:prstGeom prst="rect">
              <a:avLst/>
            </a:prstGeom>
          </p:spPr>
          <p:txBody>
            <a:bodyPr anchor="ctr" rtlCol="false" tIns="50800" lIns="50800" bIns="50800" rIns="50800"/>
            <a:lstStyle/>
            <a:p>
              <a:pPr algn="ctr">
                <a:lnSpc>
                  <a:spcPts val="3210"/>
                </a:lnSpc>
              </a:pPr>
            </a:p>
          </p:txBody>
        </p:sp>
      </p:grpSp>
      <p:sp>
        <p:nvSpPr>
          <p:cNvPr name="Freeform 17" id="17"/>
          <p:cNvSpPr/>
          <p:nvPr/>
        </p:nvSpPr>
        <p:spPr>
          <a:xfrm flipH="false" flipV="false" rot="0">
            <a:off x="1448552" y="5771850"/>
            <a:ext cx="2784071" cy="344212"/>
          </a:xfrm>
          <a:custGeom>
            <a:avLst/>
            <a:gdLst/>
            <a:ahLst/>
            <a:cxnLst/>
            <a:rect r="r" b="b" t="t" l="l"/>
            <a:pathLst>
              <a:path h="344212" w="2784071">
                <a:moveTo>
                  <a:pt x="0" y="0"/>
                </a:moveTo>
                <a:lnTo>
                  <a:pt x="2784070" y="0"/>
                </a:lnTo>
                <a:lnTo>
                  <a:pt x="2784070" y="344212"/>
                </a:lnTo>
                <a:lnTo>
                  <a:pt x="0" y="344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2968051" y="5554068"/>
            <a:ext cx="2751302" cy="760360"/>
          </a:xfrm>
          <a:custGeom>
            <a:avLst/>
            <a:gdLst/>
            <a:ahLst/>
            <a:cxnLst/>
            <a:rect r="r" b="b" t="t" l="l"/>
            <a:pathLst>
              <a:path h="760360" w="2751302">
                <a:moveTo>
                  <a:pt x="0" y="0"/>
                </a:moveTo>
                <a:lnTo>
                  <a:pt x="2751303" y="0"/>
                </a:lnTo>
                <a:lnTo>
                  <a:pt x="2751303" y="760360"/>
                </a:lnTo>
                <a:lnTo>
                  <a:pt x="0" y="760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4675782" y="6785274"/>
            <a:ext cx="6548457" cy="4500576"/>
          </a:xfrm>
          <a:custGeom>
            <a:avLst/>
            <a:gdLst/>
            <a:ahLst/>
            <a:cxnLst/>
            <a:rect r="r" b="b" t="t" l="l"/>
            <a:pathLst>
              <a:path h="4500576" w="6548457">
                <a:moveTo>
                  <a:pt x="0" y="0"/>
                </a:moveTo>
                <a:lnTo>
                  <a:pt x="6548457" y="0"/>
                </a:lnTo>
                <a:lnTo>
                  <a:pt x="6548457" y="4500576"/>
                </a:lnTo>
                <a:lnTo>
                  <a:pt x="0" y="45005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20" id="20"/>
          <p:cNvSpPr/>
          <p:nvPr/>
        </p:nvSpPr>
        <p:spPr>
          <a:xfrm>
            <a:off x="-15791" y="9218612"/>
            <a:ext cx="6492240" cy="0"/>
          </a:xfrm>
          <a:prstGeom prst="line">
            <a:avLst/>
          </a:prstGeom>
          <a:ln cap="flat" w="38100">
            <a:solidFill>
              <a:srgbClr val="232253"/>
            </a:solidFill>
            <a:prstDash val="solid"/>
            <a:headEnd type="none" len="sm" w="sm"/>
            <a:tailEnd type="none" len="sm" w="sm"/>
          </a:ln>
        </p:spPr>
      </p:sp>
      <p:sp>
        <p:nvSpPr>
          <p:cNvPr name="AutoShape 21" id="21"/>
          <p:cNvSpPr/>
          <p:nvPr/>
        </p:nvSpPr>
        <p:spPr>
          <a:xfrm>
            <a:off x="12087334" y="1009650"/>
            <a:ext cx="6492240" cy="0"/>
          </a:xfrm>
          <a:prstGeom prst="line">
            <a:avLst/>
          </a:prstGeom>
          <a:ln cap="flat" w="38100">
            <a:solidFill>
              <a:srgbClr val="232253"/>
            </a:solidFill>
            <a:prstDash val="solid"/>
            <a:headEnd type="none" len="sm" w="sm"/>
            <a:tailEnd type="none" len="sm" w="sm"/>
          </a:ln>
        </p:spPr>
      </p:sp>
      <p:sp>
        <p:nvSpPr>
          <p:cNvPr name="Freeform 22" id="22"/>
          <p:cNvSpPr/>
          <p:nvPr/>
        </p:nvSpPr>
        <p:spPr>
          <a:xfrm flipH="false" flipV="false" rot="0">
            <a:off x="1230668" y="2733019"/>
            <a:ext cx="3224401" cy="2764831"/>
          </a:xfrm>
          <a:custGeom>
            <a:avLst/>
            <a:gdLst/>
            <a:ahLst/>
            <a:cxnLst/>
            <a:rect r="r" b="b" t="t" l="l"/>
            <a:pathLst>
              <a:path h="2764831" w="3224401">
                <a:moveTo>
                  <a:pt x="0" y="0"/>
                </a:moveTo>
                <a:lnTo>
                  <a:pt x="3224401" y="0"/>
                </a:lnTo>
                <a:lnTo>
                  <a:pt x="3224401" y="2764831"/>
                </a:lnTo>
                <a:lnTo>
                  <a:pt x="0" y="2764831"/>
                </a:lnTo>
                <a:lnTo>
                  <a:pt x="0" y="0"/>
                </a:lnTo>
                <a:close/>
              </a:path>
            </a:pathLst>
          </a:custGeom>
          <a:blipFill>
            <a:blip r:embed="rId9"/>
            <a:stretch>
              <a:fillRect l="0" t="0" r="0" b="0"/>
            </a:stretch>
          </a:blipFill>
        </p:spPr>
      </p:sp>
      <p:sp>
        <p:nvSpPr>
          <p:cNvPr name="Freeform 23" id="23"/>
          <p:cNvSpPr/>
          <p:nvPr/>
        </p:nvSpPr>
        <p:spPr>
          <a:xfrm flipH="false" flipV="false" rot="0">
            <a:off x="5056986" y="2770668"/>
            <a:ext cx="3251280" cy="2727182"/>
          </a:xfrm>
          <a:custGeom>
            <a:avLst/>
            <a:gdLst/>
            <a:ahLst/>
            <a:cxnLst/>
            <a:rect r="r" b="b" t="t" l="l"/>
            <a:pathLst>
              <a:path h="2727182" w="3251280">
                <a:moveTo>
                  <a:pt x="0" y="0"/>
                </a:moveTo>
                <a:lnTo>
                  <a:pt x="3251279" y="0"/>
                </a:lnTo>
                <a:lnTo>
                  <a:pt x="3251279" y="2727182"/>
                </a:lnTo>
                <a:lnTo>
                  <a:pt x="0" y="2727182"/>
                </a:lnTo>
                <a:lnTo>
                  <a:pt x="0" y="0"/>
                </a:lnTo>
                <a:close/>
              </a:path>
            </a:pathLst>
          </a:custGeom>
          <a:blipFill>
            <a:blip r:embed="rId10"/>
            <a:stretch>
              <a:fillRect l="-14329" t="0" r="-14329" b="0"/>
            </a:stretch>
          </a:blipFill>
        </p:spPr>
      </p:sp>
      <p:sp>
        <p:nvSpPr>
          <p:cNvPr name="Freeform 24" id="24"/>
          <p:cNvSpPr/>
          <p:nvPr/>
        </p:nvSpPr>
        <p:spPr>
          <a:xfrm flipH="false" flipV="false" rot="0">
            <a:off x="8914857" y="2806692"/>
            <a:ext cx="3212543" cy="2691157"/>
          </a:xfrm>
          <a:custGeom>
            <a:avLst/>
            <a:gdLst/>
            <a:ahLst/>
            <a:cxnLst/>
            <a:rect r="r" b="b" t="t" l="l"/>
            <a:pathLst>
              <a:path h="2691157" w="3212543">
                <a:moveTo>
                  <a:pt x="0" y="0"/>
                </a:moveTo>
                <a:lnTo>
                  <a:pt x="3212544" y="0"/>
                </a:lnTo>
                <a:lnTo>
                  <a:pt x="3212544" y="2691158"/>
                </a:lnTo>
                <a:lnTo>
                  <a:pt x="0" y="2691158"/>
                </a:lnTo>
                <a:lnTo>
                  <a:pt x="0" y="0"/>
                </a:lnTo>
                <a:close/>
              </a:path>
            </a:pathLst>
          </a:custGeom>
          <a:blipFill>
            <a:blip r:embed="rId11"/>
            <a:stretch>
              <a:fillRect l="-8632" t="0" r="-17252" b="0"/>
            </a:stretch>
          </a:blipFill>
        </p:spPr>
      </p:sp>
      <p:sp>
        <p:nvSpPr>
          <p:cNvPr name="Freeform 25" id="25"/>
          <p:cNvSpPr/>
          <p:nvPr/>
        </p:nvSpPr>
        <p:spPr>
          <a:xfrm flipH="false" flipV="false" rot="0">
            <a:off x="12753361" y="2751843"/>
            <a:ext cx="3180683" cy="2764831"/>
          </a:xfrm>
          <a:custGeom>
            <a:avLst/>
            <a:gdLst/>
            <a:ahLst/>
            <a:cxnLst/>
            <a:rect r="r" b="b" t="t" l="l"/>
            <a:pathLst>
              <a:path h="2764831" w="3180683">
                <a:moveTo>
                  <a:pt x="0" y="0"/>
                </a:moveTo>
                <a:lnTo>
                  <a:pt x="3180683" y="0"/>
                </a:lnTo>
                <a:lnTo>
                  <a:pt x="3180683" y="2764832"/>
                </a:lnTo>
                <a:lnTo>
                  <a:pt x="0" y="2764832"/>
                </a:lnTo>
                <a:lnTo>
                  <a:pt x="0" y="0"/>
                </a:lnTo>
                <a:close/>
              </a:path>
            </a:pathLst>
          </a:custGeom>
          <a:blipFill>
            <a:blip r:embed="rId12"/>
            <a:stretch>
              <a:fillRect l="-9393" t="0" r="-20929" b="0"/>
            </a:stretch>
          </a:blipFill>
        </p:spPr>
      </p:sp>
      <p:sp>
        <p:nvSpPr>
          <p:cNvPr name="TextBox 26" id="26"/>
          <p:cNvSpPr txBox="true"/>
          <p:nvPr/>
        </p:nvSpPr>
        <p:spPr>
          <a:xfrm rot="0">
            <a:off x="2954546" y="1199388"/>
            <a:ext cx="12378908" cy="1072522"/>
          </a:xfrm>
          <a:prstGeom prst="rect">
            <a:avLst/>
          </a:prstGeom>
        </p:spPr>
        <p:txBody>
          <a:bodyPr anchor="t" rtlCol="false" tIns="0" lIns="0" bIns="0" rIns="0">
            <a:spAutoFit/>
          </a:bodyPr>
          <a:lstStyle/>
          <a:p>
            <a:pPr algn="ctr">
              <a:lnSpc>
                <a:spcPts val="8609"/>
              </a:lnSpc>
            </a:pPr>
            <a:r>
              <a:rPr lang="en-US" b="true" sz="6149">
                <a:solidFill>
                  <a:srgbClr val="000000"/>
                </a:solidFill>
                <a:latin typeface="Arimo Bold"/>
                <a:ea typeface="Arimo Bold"/>
                <a:cs typeface="Arimo Bold"/>
                <a:sym typeface="Arimo Bold"/>
              </a:rPr>
              <a:t>LITERATURE REVIEW</a:t>
            </a:r>
          </a:p>
        </p:txBody>
      </p:sp>
      <p:sp>
        <p:nvSpPr>
          <p:cNvPr name="TextBox 27" id="27"/>
          <p:cNvSpPr txBox="true"/>
          <p:nvPr/>
        </p:nvSpPr>
        <p:spPr>
          <a:xfrm rot="0">
            <a:off x="1028700" y="6052482"/>
            <a:ext cx="3426369" cy="2016082"/>
          </a:xfrm>
          <a:prstGeom prst="rect">
            <a:avLst/>
          </a:prstGeom>
        </p:spPr>
        <p:txBody>
          <a:bodyPr anchor="t" rtlCol="false" tIns="0" lIns="0" bIns="0" rIns="0">
            <a:spAutoFit/>
          </a:bodyPr>
          <a:lstStyle/>
          <a:p>
            <a:pPr algn="just" marL="360958" indent="-180479" lvl="1">
              <a:lnSpc>
                <a:spcPts val="2340"/>
              </a:lnSpc>
              <a:buFont typeface="Arial"/>
              <a:buChar char="•"/>
            </a:pPr>
            <a:r>
              <a:rPr lang="en-US" sz="1671">
                <a:solidFill>
                  <a:srgbClr val="01070A"/>
                </a:solidFill>
                <a:latin typeface="Garet"/>
                <a:ea typeface="Garet"/>
                <a:cs typeface="Garet"/>
                <a:sym typeface="Garet"/>
              </a:rPr>
              <a:t>Estimation of length of ICU stay</a:t>
            </a:r>
          </a:p>
          <a:p>
            <a:pPr algn="just" marL="360958" indent="-180479" lvl="1">
              <a:lnSpc>
                <a:spcPts val="2340"/>
              </a:lnSpc>
              <a:buFont typeface="Arial"/>
              <a:buChar char="•"/>
            </a:pPr>
            <a:r>
              <a:rPr lang="en-US" sz="1671">
                <a:solidFill>
                  <a:srgbClr val="01070A"/>
                </a:solidFill>
                <a:latin typeface="Garet"/>
                <a:ea typeface="Garet"/>
                <a:cs typeface="Garet"/>
                <a:sym typeface="Garet"/>
              </a:rPr>
              <a:t>Early detection of tumor, diabetes, sepsis, etc.</a:t>
            </a:r>
          </a:p>
          <a:p>
            <a:pPr algn="just" marL="360958" indent="-180479" lvl="1">
              <a:lnSpc>
                <a:spcPts val="2340"/>
              </a:lnSpc>
              <a:buFont typeface="Arial"/>
              <a:buChar char="•"/>
            </a:pPr>
            <a:r>
              <a:rPr lang="en-US" sz="1671">
                <a:solidFill>
                  <a:srgbClr val="01070A"/>
                </a:solidFill>
                <a:latin typeface="Garet"/>
                <a:ea typeface="Garet"/>
                <a:cs typeface="Garet"/>
                <a:sym typeface="Garet"/>
              </a:rPr>
              <a:t>Standardised benchmarking of ML in heathcare</a:t>
            </a:r>
          </a:p>
        </p:txBody>
      </p:sp>
      <p:sp>
        <p:nvSpPr>
          <p:cNvPr name="TextBox 28" id="28"/>
          <p:cNvSpPr txBox="true"/>
          <p:nvPr/>
        </p:nvSpPr>
        <p:spPr>
          <a:xfrm rot="0">
            <a:off x="5207744" y="5622476"/>
            <a:ext cx="2949764" cy="421067"/>
          </a:xfrm>
          <a:prstGeom prst="rect">
            <a:avLst/>
          </a:prstGeom>
        </p:spPr>
        <p:txBody>
          <a:bodyPr anchor="t" rtlCol="false" tIns="0" lIns="0" bIns="0" rIns="0">
            <a:spAutoFit/>
          </a:bodyPr>
          <a:lstStyle/>
          <a:p>
            <a:pPr algn="ctr" marL="0" indent="0" lvl="1">
              <a:lnSpc>
                <a:spcPts val="3566"/>
              </a:lnSpc>
              <a:spcBef>
                <a:spcPct val="0"/>
              </a:spcBef>
            </a:pPr>
            <a:r>
              <a:rPr lang="en-US" sz="2547">
                <a:solidFill>
                  <a:srgbClr val="01070A"/>
                </a:solidFill>
                <a:latin typeface="Dosis"/>
                <a:ea typeface="Dosis"/>
                <a:cs typeface="Dosis"/>
                <a:sym typeface="Dosis"/>
              </a:rPr>
              <a:t>ICU Scoring Systems</a:t>
            </a:r>
          </a:p>
        </p:txBody>
      </p:sp>
      <p:sp>
        <p:nvSpPr>
          <p:cNvPr name="TextBox 29" id="29"/>
          <p:cNvSpPr txBox="true"/>
          <p:nvPr/>
        </p:nvSpPr>
        <p:spPr>
          <a:xfrm rot="0">
            <a:off x="8786544" y="5622269"/>
            <a:ext cx="3470245" cy="421067"/>
          </a:xfrm>
          <a:prstGeom prst="rect">
            <a:avLst/>
          </a:prstGeom>
        </p:spPr>
        <p:txBody>
          <a:bodyPr anchor="t" rtlCol="false" tIns="0" lIns="0" bIns="0" rIns="0">
            <a:spAutoFit/>
          </a:bodyPr>
          <a:lstStyle/>
          <a:p>
            <a:pPr algn="ctr" marL="0" indent="0" lvl="1">
              <a:lnSpc>
                <a:spcPts val="3566"/>
              </a:lnSpc>
              <a:spcBef>
                <a:spcPct val="0"/>
              </a:spcBef>
            </a:pPr>
            <a:r>
              <a:rPr lang="en-US" sz="2547">
                <a:solidFill>
                  <a:srgbClr val="01070A"/>
                </a:solidFill>
                <a:latin typeface="Dosis"/>
                <a:ea typeface="Dosis"/>
                <a:cs typeface="Dosis"/>
                <a:sym typeface="Dosis"/>
              </a:rPr>
              <a:t>Computational Approaches</a:t>
            </a:r>
          </a:p>
        </p:txBody>
      </p:sp>
      <p:sp>
        <p:nvSpPr>
          <p:cNvPr name="TextBox 30" id="30"/>
          <p:cNvSpPr txBox="true"/>
          <p:nvPr/>
        </p:nvSpPr>
        <p:spPr>
          <a:xfrm rot="0">
            <a:off x="1369627" y="5622269"/>
            <a:ext cx="2949764" cy="421067"/>
          </a:xfrm>
          <a:prstGeom prst="rect">
            <a:avLst/>
          </a:prstGeom>
        </p:spPr>
        <p:txBody>
          <a:bodyPr anchor="t" rtlCol="false" tIns="0" lIns="0" bIns="0" rIns="0">
            <a:spAutoFit/>
          </a:bodyPr>
          <a:lstStyle/>
          <a:p>
            <a:pPr algn="ctr" marL="0" indent="0" lvl="1">
              <a:lnSpc>
                <a:spcPts val="3566"/>
              </a:lnSpc>
              <a:spcBef>
                <a:spcPct val="0"/>
              </a:spcBef>
            </a:pPr>
            <a:r>
              <a:rPr lang="en-US" sz="2547">
                <a:solidFill>
                  <a:srgbClr val="01070A"/>
                </a:solidFill>
                <a:latin typeface="Dosis"/>
                <a:ea typeface="Dosis"/>
                <a:cs typeface="Dosis"/>
                <a:sym typeface="Dosis"/>
              </a:rPr>
              <a:t>ML in Healthcare</a:t>
            </a:r>
          </a:p>
        </p:txBody>
      </p:sp>
      <p:sp>
        <p:nvSpPr>
          <p:cNvPr name="TextBox 31" id="31"/>
          <p:cNvSpPr txBox="true"/>
          <p:nvPr/>
        </p:nvSpPr>
        <p:spPr>
          <a:xfrm rot="0">
            <a:off x="13284674" y="5554068"/>
            <a:ext cx="2118057" cy="787158"/>
          </a:xfrm>
          <a:prstGeom prst="rect">
            <a:avLst/>
          </a:prstGeom>
        </p:spPr>
        <p:txBody>
          <a:bodyPr anchor="t" rtlCol="false" tIns="0" lIns="0" bIns="0" rIns="0">
            <a:spAutoFit/>
          </a:bodyPr>
          <a:lstStyle/>
          <a:p>
            <a:pPr algn="ctr">
              <a:lnSpc>
                <a:spcPts val="3158"/>
              </a:lnSpc>
            </a:pPr>
            <a:r>
              <a:rPr lang="en-US" sz="2547">
                <a:solidFill>
                  <a:srgbClr val="01070A"/>
                </a:solidFill>
                <a:latin typeface="Dosis"/>
                <a:ea typeface="Dosis"/>
                <a:cs typeface="Dosis"/>
                <a:sym typeface="Dosis"/>
              </a:rPr>
              <a:t>Mortality Prediction</a:t>
            </a:r>
          </a:p>
        </p:txBody>
      </p:sp>
      <p:sp>
        <p:nvSpPr>
          <p:cNvPr name="TextBox 32" id="32"/>
          <p:cNvSpPr txBox="true"/>
          <p:nvPr/>
        </p:nvSpPr>
        <p:spPr>
          <a:xfrm rot="0">
            <a:off x="4879756" y="6077962"/>
            <a:ext cx="3535313" cy="1483349"/>
          </a:xfrm>
          <a:prstGeom prst="rect">
            <a:avLst/>
          </a:prstGeom>
        </p:spPr>
        <p:txBody>
          <a:bodyPr anchor="t" rtlCol="false" tIns="0" lIns="0" bIns="0" rIns="0">
            <a:spAutoFit/>
          </a:bodyPr>
          <a:lstStyle/>
          <a:p>
            <a:pPr algn="just" marL="372435" indent="-186217" lvl="1">
              <a:lnSpc>
                <a:spcPts val="2415"/>
              </a:lnSpc>
              <a:buFont typeface="Arial"/>
              <a:buChar char="•"/>
            </a:pPr>
            <a:r>
              <a:rPr lang="en-US" sz="1725">
                <a:solidFill>
                  <a:srgbClr val="01070A"/>
                </a:solidFill>
                <a:latin typeface="Garet"/>
                <a:ea typeface="Garet"/>
                <a:cs typeface="Garet"/>
                <a:sym typeface="Garet"/>
              </a:rPr>
              <a:t>APACHE II and III.</a:t>
            </a:r>
          </a:p>
          <a:p>
            <a:pPr algn="just" marL="372435" indent="-186217" lvl="1">
              <a:lnSpc>
                <a:spcPts val="2415"/>
              </a:lnSpc>
              <a:buFont typeface="Arial"/>
              <a:buChar char="•"/>
            </a:pPr>
            <a:r>
              <a:rPr lang="en-US" sz="1725">
                <a:solidFill>
                  <a:srgbClr val="01070A"/>
                </a:solidFill>
                <a:latin typeface="Garet"/>
                <a:ea typeface="Garet"/>
                <a:cs typeface="Garet"/>
                <a:sym typeface="Garet"/>
              </a:rPr>
              <a:t>SOFA </a:t>
            </a:r>
          </a:p>
          <a:p>
            <a:pPr algn="just" marL="372435" indent="-186217" lvl="1">
              <a:lnSpc>
                <a:spcPts val="2415"/>
              </a:lnSpc>
              <a:buFont typeface="Arial"/>
              <a:buChar char="•"/>
            </a:pPr>
            <a:r>
              <a:rPr lang="en-US" sz="1725">
                <a:solidFill>
                  <a:srgbClr val="01070A"/>
                </a:solidFill>
                <a:latin typeface="Garet"/>
                <a:ea typeface="Garet"/>
                <a:cs typeface="Garet"/>
                <a:sym typeface="Garet"/>
              </a:rPr>
              <a:t>qSOFA</a:t>
            </a:r>
          </a:p>
          <a:p>
            <a:pPr algn="just" marL="372435" indent="-186217" lvl="1">
              <a:lnSpc>
                <a:spcPts val="2415"/>
              </a:lnSpc>
              <a:buFont typeface="Arial"/>
              <a:buChar char="•"/>
            </a:pPr>
            <a:r>
              <a:rPr lang="en-US" sz="1725">
                <a:solidFill>
                  <a:srgbClr val="01070A"/>
                </a:solidFill>
                <a:latin typeface="Garet"/>
                <a:ea typeface="Garet"/>
                <a:cs typeface="Garet"/>
                <a:sym typeface="Garet"/>
              </a:rPr>
              <a:t>NEWS</a:t>
            </a:r>
          </a:p>
          <a:p>
            <a:pPr algn="just" marL="372435" indent="-186217" lvl="1">
              <a:lnSpc>
                <a:spcPts val="2415"/>
              </a:lnSpc>
              <a:buFont typeface="Arial"/>
              <a:buChar char="•"/>
            </a:pPr>
            <a:r>
              <a:rPr lang="en-US" sz="1725">
                <a:solidFill>
                  <a:srgbClr val="01070A"/>
                </a:solidFill>
                <a:latin typeface="Garet"/>
                <a:ea typeface="Garet"/>
                <a:cs typeface="Garet"/>
                <a:sym typeface="Garet"/>
              </a:rPr>
              <a:t>SAPS</a:t>
            </a:r>
          </a:p>
        </p:txBody>
      </p:sp>
      <p:sp>
        <p:nvSpPr>
          <p:cNvPr name="TextBox 33" id="33"/>
          <p:cNvSpPr txBox="true"/>
          <p:nvPr/>
        </p:nvSpPr>
        <p:spPr>
          <a:xfrm rot="0">
            <a:off x="8722010" y="6095038"/>
            <a:ext cx="3405391" cy="2062607"/>
          </a:xfrm>
          <a:prstGeom prst="rect">
            <a:avLst/>
          </a:prstGeom>
        </p:spPr>
        <p:txBody>
          <a:bodyPr anchor="t" rtlCol="false" tIns="0" lIns="0" bIns="0" rIns="0">
            <a:spAutoFit/>
          </a:bodyPr>
          <a:lstStyle/>
          <a:p>
            <a:pPr algn="just" marL="360554" indent="-180277" lvl="1">
              <a:lnSpc>
                <a:spcPts val="2338"/>
              </a:lnSpc>
              <a:buFont typeface="Arial"/>
              <a:buChar char="•"/>
            </a:pPr>
            <a:r>
              <a:rPr lang="en-US" sz="1670">
                <a:solidFill>
                  <a:srgbClr val="01070A"/>
                </a:solidFill>
                <a:latin typeface="Garet"/>
                <a:ea typeface="Garet"/>
                <a:cs typeface="Garet"/>
                <a:sym typeface="Garet"/>
              </a:rPr>
              <a:t>Kinds of datasets used.</a:t>
            </a:r>
          </a:p>
          <a:p>
            <a:pPr algn="just" marL="360554" indent="-180277" lvl="1">
              <a:lnSpc>
                <a:spcPts val="2338"/>
              </a:lnSpc>
              <a:buFont typeface="Arial"/>
              <a:buChar char="•"/>
            </a:pPr>
            <a:r>
              <a:rPr lang="en-US" sz="1670">
                <a:solidFill>
                  <a:srgbClr val="01070A"/>
                </a:solidFill>
                <a:latin typeface="Garet"/>
                <a:ea typeface="Garet"/>
                <a:cs typeface="Garet"/>
                <a:sym typeface="Garet"/>
              </a:rPr>
              <a:t>Types of data processing techniques employed.</a:t>
            </a:r>
          </a:p>
          <a:p>
            <a:pPr algn="just" marL="360554" indent="-180277" lvl="1">
              <a:lnSpc>
                <a:spcPts val="2338"/>
              </a:lnSpc>
              <a:buFont typeface="Arial"/>
              <a:buChar char="•"/>
            </a:pPr>
            <a:r>
              <a:rPr lang="en-US" sz="1670">
                <a:solidFill>
                  <a:srgbClr val="01070A"/>
                </a:solidFill>
                <a:latin typeface="Garet"/>
                <a:ea typeface="Garet"/>
                <a:cs typeface="Garet"/>
                <a:sym typeface="Garet"/>
              </a:rPr>
              <a:t>Feature Selection and Class Balancing techniques</a:t>
            </a:r>
          </a:p>
          <a:p>
            <a:pPr algn="just" marL="360554" indent="-180277" lvl="1">
              <a:lnSpc>
                <a:spcPts val="2338"/>
              </a:lnSpc>
              <a:buFont typeface="Arial"/>
              <a:buChar char="•"/>
            </a:pPr>
            <a:r>
              <a:rPr lang="en-US" sz="1670">
                <a:solidFill>
                  <a:srgbClr val="01070A"/>
                </a:solidFill>
                <a:latin typeface="Garet"/>
                <a:ea typeface="Garet"/>
                <a:cs typeface="Garet"/>
                <a:sym typeface="Garet"/>
              </a:rPr>
              <a:t>Performance evaluation metrics analysed.</a:t>
            </a:r>
          </a:p>
        </p:txBody>
      </p:sp>
      <p:sp>
        <p:nvSpPr>
          <p:cNvPr name="TextBox 34" id="34"/>
          <p:cNvSpPr txBox="true"/>
          <p:nvPr/>
        </p:nvSpPr>
        <p:spPr>
          <a:xfrm rot="0">
            <a:off x="12560514" y="6241032"/>
            <a:ext cx="3373530" cy="1996385"/>
          </a:xfrm>
          <a:prstGeom prst="rect">
            <a:avLst/>
          </a:prstGeom>
        </p:spPr>
        <p:txBody>
          <a:bodyPr anchor="t" rtlCol="false" tIns="0" lIns="0" bIns="0" rIns="0">
            <a:spAutoFit/>
          </a:bodyPr>
          <a:lstStyle/>
          <a:p>
            <a:pPr algn="just" marL="356703" indent="-178351" lvl="1">
              <a:lnSpc>
                <a:spcPts val="2313"/>
              </a:lnSpc>
              <a:buFont typeface="Arial"/>
              <a:buChar char="•"/>
            </a:pPr>
            <a:r>
              <a:rPr lang="en-US" sz="1652">
                <a:solidFill>
                  <a:srgbClr val="01070A"/>
                </a:solidFill>
                <a:latin typeface="Garet"/>
                <a:ea typeface="Garet"/>
                <a:cs typeface="Garet"/>
                <a:sym typeface="Garet"/>
              </a:rPr>
              <a:t>Hidden Markov Model</a:t>
            </a:r>
          </a:p>
          <a:p>
            <a:pPr algn="just" marL="356703" indent="-178351" lvl="1">
              <a:lnSpc>
                <a:spcPts val="2313"/>
              </a:lnSpc>
              <a:buFont typeface="Arial"/>
              <a:buChar char="•"/>
            </a:pPr>
            <a:r>
              <a:rPr lang="en-US" sz="1652">
                <a:solidFill>
                  <a:srgbClr val="01070A"/>
                </a:solidFill>
                <a:latin typeface="Garet"/>
                <a:ea typeface="Garet"/>
                <a:cs typeface="Garet"/>
                <a:sym typeface="Garet"/>
              </a:rPr>
              <a:t>Ensemble and Hybrid Model with various mainstream models.</a:t>
            </a:r>
          </a:p>
          <a:p>
            <a:pPr algn="just" marL="356703" indent="-178351" lvl="1">
              <a:lnSpc>
                <a:spcPts val="2313"/>
              </a:lnSpc>
              <a:buFont typeface="Arial"/>
              <a:buChar char="•"/>
            </a:pPr>
            <a:r>
              <a:rPr lang="en-US" sz="1652">
                <a:solidFill>
                  <a:srgbClr val="01070A"/>
                </a:solidFill>
                <a:latin typeface="Garet"/>
                <a:ea typeface="Garet"/>
                <a:cs typeface="Garet"/>
                <a:sym typeface="Garet"/>
              </a:rPr>
              <a:t>Hybrid Model with DNN and XGBoost.</a:t>
            </a:r>
          </a:p>
          <a:p>
            <a:pPr algn="l" marL="356703" indent="-178351" lvl="1">
              <a:lnSpc>
                <a:spcPts val="2313"/>
              </a:lnSpc>
              <a:buFont typeface="Arial"/>
              <a:buChar char="•"/>
            </a:pPr>
            <a:r>
              <a:rPr lang="en-US" sz="1652">
                <a:solidFill>
                  <a:srgbClr val="01070A"/>
                </a:solidFill>
                <a:latin typeface="Garet"/>
                <a:ea typeface="Garet"/>
                <a:cs typeface="Garet"/>
                <a:sym typeface="Garet"/>
              </a:rPr>
              <a:t>Models with Explainable 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AutoShape 2" id="2"/>
          <p:cNvSpPr/>
          <p:nvPr/>
        </p:nvSpPr>
        <p:spPr>
          <a:xfrm>
            <a:off x="-15791" y="9218612"/>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12106420" y="1047750"/>
            <a:ext cx="6492240" cy="0"/>
          </a:xfrm>
          <a:prstGeom prst="line">
            <a:avLst/>
          </a:prstGeom>
          <a:ln cap="flat" w="38100">
            <a:solidFill>
              <a:srgbClr val="232253"/>
            </a:solidFill>
            <a:prstDash val="solid"/>
            <a:headEnd type="none" len="sm" w="sm"/>
            <a:tailEnd type="none" len="sm" w="sm"/>
          </a:ln>
        </p:spPr>
      </p:sp>
      <p:sp>
        <p:nvSpPr>
          <p:cNvPr name="Freeform 4" id="4"/>
          <p:cNvSpPr/>
          <p:nvPr/>
        </p:nvSpPr>
        <p:spPr>
          <a:xfrm flipH="false" flipV="false" rot="0">
            <a:off x="4292869" y="3515983"/>
            <a:ext cx="9702263" cy="6604877"/>
          </a:xfrm>
          <a:custGeom>
            <a:avLst/>
            <a:gdLst/>
            <a:ahLst/>
            <a:cxnLst/>
            <a:rect r="r" b="b" t="t" l="l"/>
            <a:pathLst>
              <a:path h="6604877" w="9702263">
                <a:moveTo>
                  <a:pt x="0" y="0"/>
                </a:moveTo>
                <a:lnTo>
                  <a:pt x="9702262" y="0"/>
                </a:lnTo>
                <a:lnTo>
                  <a:pt x="9702262" y="6604877"/>
                </a:lnTo>
                <a:lnTo>
                  <a:pt x="0" y="6604877"/>
                </a:lnTo>
                <a:lnTo>
                  <a:pt x="0" y="0"/>
                </a:lnTo>
                <a:close/>
              </a:path>
            </a:pathLst>
          </a:custGeom>
          <a:blipFill>
            <a:blip r:embed="rId2"/>
            <a:stretch>
              <a:fillRect l="0" t="0" r="0" b="0"/>
            </a:stretch>
          </a:blipFill>
          <a:ln w="19050" cap="sq">
            <a:solidFill>
              <a:srgbClr val="FFD636"/>
            </a:solidFill>
            <a:prstDash val="lgDash"/>
            <a:miter/>
          </a:ln>
        </p:spPr>
      </p:sp>
      <p:grpSp>
        <p:nvGrpSpPr>
          <p:cNvPr name="Group 5" id="5"/>
          <p:cNvGrpSpPr/>
          <p:nvPr/>
        </p:nvGrpSpPr>
        <p:grpSpPr>
          <a:xfrm rot="0">
            <a:off x="4292869" y="3515983"/>
            <a:ext cx="9702263" cy="6604877"/>
            <a:chOff x="0" y="0"/>
            <a:chExt cx="2555328" cy="1739556"/>
          </a:xfrm>
        </p:grpSpPr>
        <p:sp>
          <p:nvSpPr>
            <p:cNvPr name="Freeform 6" id="6"/>
            <p:cNvSpPr/>
            <p:nvPr/>
          </p:nvSpPr>
          <p:spPr>
            <a:xfrm flipH="false" flipV="false" rot="0">
              <a:off x="0" y="0"/>
              <a:ext cx="2555329" cy="1739556"/>
            </a:xfrm>
            <a:custGeom>
              <a:avLst/>
              <a:gdLst/>
              <a:ahLst/>
              <a:cxnLst/>
              <a:rect r="r" b="b" t="t" l="l"/>
              <a:pathLst>
                <a:path h="1739556" w="2555329">
                  <a:moveTo>
                    <a:pt x="0" y="0"/>
                  </a:moveTo>
                  <a:lnTo>
                    <a:pt x="2555329" y="0"/>
                  </a:lnTo>
                  <a:lnTo>
                    <a:pt x="2555329" y="1739556"/>
                  </a:lnTo>
                  <a:lnTo>
                    <a:pt x="0" y="1739556"/>
                  </a:lnTo>
                  <a:close/>
                </a:path>
              </a:pathLst>
            </a:custGeom>
            <a:solidFill>
              <a:srgbClr val="FFD636">
                <a:alpha val="13725"/>
              </a:srgbClr>
            </a:solidFill>
          </p:spPr>
        </p:sp>
        <p:sp>
          <p:nvSpPr>
            <p:cNvPr name="TextBox 7" id="7"/>
            <p:cNvSpPr txBox="true"/>
            <p:nvPr/>
          </p:nvSpPr>
          <p:spPr>
            <a:xfrm>
              <a:off x="0" y="-38100"/>
              <a:ext cx="2555328" cy="177765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954546" y="1324395"/>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LITERATURE REVIEW</a:t>
            </a:r>
          </a:p>
        </p:txBody>
      </p:sp>
      <p:sp>
        <p:nvSpPr>
          <p:cNvPr name="TextBox 9" id="9"/>
          <p:cNvSpPr txBox="true"/>
          <p:nvPr/>
        </p:nvSpPr>
        <p:spPr>
          <a:xfrm rot="0">
            <a:off x="145841" y="2610472"/>
            <a:ext cx="17113459" cy="905511"/>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1070A"/>
                </a:solidFill>
                <a:latin typeface="Garet"/>
                <a:ea typeface="Garet"/>
                <a:cs typeface="Garet"/>
                <a:sym typeface="Garet"/>
              </a:rPr>
              <a:t>Multiple clinical and mortality prediction studies and their methodologies were reviewed, some of the significant studies are mentioned as follows: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AutoShape 2" id="2"/>
          <p:cNvSpPr/>
          <p:nvPr/>
        </p:nvSpPr>
        <p:spPr>
          <a:xfrm>
            <a:off x="-15791" y="9218612"/>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12003845" y="1009650"/>
            <a:ext cx="6492240" cy="0"/>
          </a:xfrm>
          <a:prstGeom prst="line">
            <a:avLst/>
          </a:prstGeom>
          <a:ln cap="flat" w="38100">
            <a:solidFill>
              <a:srgbClr val="232253"/>
            </a:solidFill>
            <a:prstDash val="solid"/>
            <a:headEnd type="none" len="sm" w="sm"/>
            <a:tailEnd type="none" len="sm" w="sm"/>
          </a:ln>
        </p:spPr>
      </p:sp>
      <p:grpSp>
        <p:nvGrpSpPr>
          <p:cNvPr name="Group 4" id="4"/>
          <p:cNvGrpSpPr/>
          <p:nvPr/>
        </p:nvGrpSpPr>
        <p:grpSpPr>
          <a:xfrm rot="0">
            <a:off x="3108357" y="3633841"/>
            <a:ext cx="1127300" cy="11273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253"/>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8580350" y="3600416"/>
            <a:ext cx="1127300" cy="11273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253"/>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051050" y="3600416"/>
            <a:ext cx="1127300" cy="11273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25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3373975" y="1028700"/>
            <a:ext cx="2484037" cy="2391033"/>
          </a:xfrm>
          <a:custGeom>
            <a:avLst/>
            <a:gdLst/>
            <a:ahLst/>
            <a:cxnLst/>
            <a:rect r="r" b="b" t="t" l="l"/>
            <a:pathLst>
              <a:path h="2391033" w="2484037">
                <a:moveTo>
                  <a:pt x="0" y="0"/>
                </a:moveTo>
                <a:lnTo>
                  <a:pt x="2484036" y="0"/>
                </a:lnTo>
                <a:lnTo>
                  <a:pt x="2484036" y="2391033"/>
                </a:lnTo>
                <a:lnTo>
                  <a:pt x="0" y="2391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952973" y="4970462"/>
            <a:ext cx="5438068" cy="1819910"/>
          </a:xfrm>
          <a:prstGeom prst="rect">
            <a:avLst/>
          </a:prstGeom>
        </p:spPr>
        <p:txBody>
          <a:bodyPr anchor="t" rtlCol="false" tIns="0" lIns="0" bIns="0" rIns="0">
            <a:spAutoFit/>
          </a:bodyPr>
          <a:lstStyle/>
          <a:p>
            <a:pPr algn="ctr">
              <a:lnSpc>
                <a:spcPts val="3640"/>
              </a:lnSpc>
            </a:pPr>
            <a:r>
              <a:rPr lang="en-US" sz="2600">
                <a:solidFill>
                  <a:srgbClr val="232253"/>
                </a:solidFill>
                <a:latin typeface="Garet"/>
                <a:ea typeface="Garet"/>
                <a:cs typeface="Garet"/>
                <a:sym typeface="Garet"/>
              </a:rPr>
              <a:t>Traditional ICU and Mortality Scoring systems use a narrow range of variables and outdated methodology.</a:t>
            </a:r>
          </a:p>
        </p:txBody>
      </p:sp>
      <p:sp>
        <p:nvSpPr>
          <p:cNvPr name="TextBox 15" id="15"/>
          <p:cNvSpPr txBox="true"/>
          <p:nvPr/>
        </p:nvSpPr>
        <p:spPr>
          <a:xfrm rot="0">
            <a:off x="3243938" y="3362465"/>
            <a:ext cx="856138" cy="1365250"/>
          </a:xfrm>
          <a:prstGeom prst="rect">
            <a:avLst/>
          </a:prstGeom>
        </p:spPr>
        <p:txBody>
          <a:bodyPr anchor="t" rtlCol="false" tIns="0" lIns="0" bIns="0" rIns="0">
            <a:spAutoFit/>
          </a:bodyPr>
          <a:lstStyle/>
          <a:p>
            <a:pPr algn="ctr">
              <a:lnSpc>
                <a:spcPts val="9799"/>
              </a:lnSpc>
            </a:pPr>
            <a:r>
              <a:rPr lang="en-US" b="true" sz="6999">
                <a:solidFill>
                  <a:srgbClr val="FFFFFF"/>
                </a:solidFill>
                <a:latin typeface="Heading Now 31-38 Bold"/>
                <a:ea typeface="Heading Now 31-38 Bold"/>
                <a:cs typeface="Heading Now 31-38 Bold"/>
                <a:sym typeface="Heading Now 31-38 Bold"/>
              </a:rPr>
              <a:t>01</a:t>
            </a:r>
          </a:p>
        </p:txBody>
      </p:sp>
      <p:sp>
        <p:nvSpPr>
          <p:cNvPr name="TextBox 16" id="16"/>
          <p:cNvSpPr txBox="true"/>
          <p:nvPr/>
        </p:nvSpPr>
        <p:spPr>
          <a:xfrm rot="0">
            <a:off x="6424966" y="4970462"/>
            <a:ext cx="5438068" cy="2734310"/>
          </a:xfrm>
          <a:prstGeom prst="rect">
            <a:avLst/>
          </a:prstGeom>
        </p:spPr>
        <p:txBody>
          <a:bodyPr anchor="t" rtlCol="false" tIns="0" lIns="0" bIns="0" rIns="0">
            <a:spAutoFit/>
          </a:bodyPr>
          <a:lstStyle/>
          <a:p>
            <a:pPr algn="ctr">
              <a:lnSpc>
                <a:spcPts val="3640"/>
              </a:lnSpc>
            </a:pPr>
            <a:r>
              <a:rPr lang="en-US" sz="2600">
                <a:solidFill>
                  <a:srgbClr val="232253"/>
                </a:solidFill>
                <a:latin typeface="Garet"/>
                <a:ea typeface="Garet"/>
                <a:cs typeface="Garet"/>
                <a:sym typeface="Garet"/>
              </a:rPr>
              <a:t>Extensive focus on optimising for accuracy or ROC metrics instead of the crucial "</a:t>
            </a:r>
            <a:r>
              <a:rPr lang="en-US" b="true" sz="2600">
                <a:solidFill>
                  <a:srgbClr val="232253"/>
                </a:solidFill>
                <a:latin typeface="Garet Bold"/>
                <a:ea typeface="Garet Bold"/>
                <a:cs typeface="Garet Bold"/>
                <a:sym typeface="Garet Bold"/>
              </a:rPr>
              <a:t>recall</a:t>
            </a:r>
            <a:r>
              <a:rPr lang="en-US" sz="2600">
                <a:solidFill>
                  <a:srgbClr val="232253"/>
                </a:solidFill>
                <a:latin typeface="Garet"/>
                <a:ea typeface="Garet"/>
                <a:cs typeface="Garet"/>
                <a:sym typeface="Garet"/>
              </a:rPr>
              <a:t>" metric, which shows the proportion of correctly identified true mortality cases.</a:t>
            </a:r>
          </a:p>
        </p:txBody>
      </p:sp>
      <p:sp>
        <p:nvSpPr>
          <p:cNvPr name="TextBox 17" id="17"/>
          <p:cNvSpPr txBox="true"/>
          <p:nvPr/>
        </p:nvSpPr>
        <p:spPr>
          <a:xfrm rot="0">
            <a:off x="11896959" y="4970462"/>
            <a:ext cx="5438068" cy="1746250"/>
          </a:xfrm>
          <a:prstGeom prst="rect">
            <a:avLst/>
          </a:prstGeom>
        </p:spPr>
        <p:txBody>
          <a:bodyPr anchor="t" rtlCol="false" tIns="0" lIns="0" bIns="0" rIns="0">
            <a:spAutoFit/>
          </a:bodyPr>
          <a:lstStyle/>
          <a:p>
            <a:pPr algn="ctr">
              <a:lnSpc>
                <a:spcPts val="3500"/>
              </a:lnSpc>
            </a:pPr>
            <a:r>
              <a:rPr lang="en-US" sz="2500">
                <a:solidFill>
                  <a:srgbClr val="232253"/>
                </a:solidFill>
                <a:latin typeface="Garet"/>
                <a:ea typeface="Garet"/>
                <a:cs typeface="Garet"/>
                <a:sym typeface="Garet"/>
              </a:rPr>
              <a:t>Lack of mortality prediction models specifically tailored for patients with Heart Failure, to address their specific nuances.</a:t>
            </a:r>
          </a:p>
        </p:txBody>
      </p:sp>
      <p:sp>
        <p:nvSpPr>
          <p:cNvPr name="TextBox 18" id="18"/>
          <p:cNvSpPr txBox="true"/>
          <p:nvPr/>
        </p:nvSpPr>
        <p:spPr>
          <a:xfrm rot="0">
            <a:off x="8715931" y="3329041"/>
            <a:ext cx="856138" cy="1365250"/>
          </a:xfrm>
          <a:prstGeom prst="rect">
            <a:avLst/>
          </a:prstGeom>
        </p:spPr>
        <p:txBody>
          <a:bodyPr anchor="t" rtlCol="false" tIns="0" lIns="0" bIns="0" rIns="0">
            <a:spAutoFit/>
          </a:bodyPr>
          <a:lstStyle/>
          <a:p>
            <a:pPr algn="ctr">
              <a:lnSpc>
                <a:spcPts val="9799"/>
              </a:lnSpc>
            </a:pPr>
            <a:r>
              <a:rPr lang="en-US" b="true" sz="6999">
                <a:solidFill>
                  <a:srgbClr val="FFFFFF"/>
                </a:solidFill>
                <a:latin typeface="Heading Now 31-38 Bold"/>
                <a:ea typeface="Heading Now 31-38 Bold"/>
                <a:cs typeface="Heading Now 31-38 Bold"/>
                <a:sym typeface="Heading Now 31-38 Bold"/>
              </a:rPr>
              <a:t>02</a:t>
            </a:r>
          </a:p>
        </p:txBody>
      </p:sp>
      <p:sp>
        <p:nvSpPr>
          <p:cNvPr name="TextBox 19" id="19"/>
          <p:cNvSpPr txBox="true"/>
          <p:nvPr/>
        </p:nvSpPr>
        <p:spPr>
          <a:xfrm rot="0">
            <a:off x="14186631" y="3329041"/>
            <a:ext cx="856138" cy="1365250"/>
          </a:xfrm>
          <a:prstGeom prst="rect">
            <a:avLst/>
          </a:prstGeom>
        </p:spPr>
        <p:txBody>
          <a:bodyPr anchor="t" rtlCol="false" tIns="0" lIns="0" bIns="0" rIns="0">
            <a:spAutoFit/>
          </a:bodyPr>
          <a:lstStyle/>
          <a:p>
            <a:pPr algn="ctr">
              <a:lnSpc>
                <a:spcPts val="9799"/>
              </a:lnSpc>
            </a:pPr>
            <a:r>
              <a:rPr lang="en-US" b="true" sz="6999">
                <a:solidFill>
                  <a:srgbClr val="FFFFFF"/>
                </a:solidFill>
                <a:latin typeface="Heading Now 31-38 Bold"/>
                <a:ea typeface="Heading Now 31-38 Bold"/>
                <a:cs typeface="Heading Now 31-38 Bold"/>
                <a:sym typeface="Heading Now 31-38 Bold"/>
              </a:rPr>
              <a:t>03</a:t>
            </a:r>
          </a:p>
        </p:txBody>
      </p:sp>
      <p:sp>
        <p:nvSpPr>
          <p:cNvPr name="TextBox 20" id="20"/>
          <p:cNvSpPr txBox="true"/>
          <p:nvPr/>
        </p:nvSpPr>
        <p:spPr>
          <a:xfrm rot="0">
            <a:off x="2954546" y="1324395"/>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LITERATURE GAPS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D636"/>
        </a:solidFill>
      </p:bgPr>
    </p:bg>
    <p:spTree>
      <p:nvGrpSpPr>
        <p:cNvPr id="1" name=""/>
        <p:cNvGrpSpPr/>
        <p:nvPr/>
      </p:nvGrpSpPr>
      <p:grpSpPr>
        <a:xfrm>
          <a:off x="0" y="0"/>
          <a:ext cx="0" cy="0"/>
          <a:chOff x="0" y="0"/>
          <a:chExt cx="0" cy="0"/>
        </a:xfrm>
      </p:grpSpPr>
      <p:sp>
        <p:nvSpPr>
          <p:cNvPr name="AutoShape 2" id="2"/>
          <p:cNvSpPr/>
          <p:nvPr/>
        </p:nvSpPr>
        <p:spPr>
          <a:xfrm>
            <a:off x="-15791" y="9218612"/>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Freeform 4" id="4"/>
          <p:cNvSpPr/>
          <p:nvPr/>
        </p:nvSpPr>
        <p:spPr>
          <a:xfrm flipH="false" flipV="false" rot="0">
            <a:off x="1028700" y="782130"/>
            <a:ext cx="16065272" cy="8944153"/>
          </a:xfrm>
          <a:custGeom>
            <a:avLst/>
            <a:gdLst/>
            <a:ahLst/>
            <a:cxnLst/>
            <a:rect r="r" b="b" t="t" l="l"/>
            <a:pathLst>
              <a:path h="8944153" w="16065272">
                <a:moveTo>
                  <a:pt x="0" y="0"/>
                </a:moveTo>
                <a:lnTo>
                  <a:pt x="16065272" y="0"/>
                </a:lnTo>
                <a:lnTo>
                  <a:pt x="16065272" y="8944153"/>
                </a:lnTo>
                <a:lnTo>
                  <a:pt x="0" y="8944153"/>
                </a:lnTo>
                <a:lnTo>
                  <a:pt x="0" y="0"/>
                </a:lnTo>
                <a:close/>
              </a:path>
            </a:pathLst>
          </a:custGeom>
          <a:blipFill>
            <a:blip r:embed="rId2"/>
            <a:stretch>
              <a:fillRect l="0" t="-9149" r="0" b="-10595"/>
            </a:stretch>
          </a:blipFill>
        </p:spPr>
      </p:sp>
      <p:grpSp>
        <p:nvGrpSpPr>
          <p:cNvPr name="Group 5" id="5"/>
          <p:cNvGrpSpPr/>
          <p:nvPr/>
        </p:nvGrpSpPr>
        <p:grpSpPr>
          <a:xfrm rot="0">
            <a:off x="3108357" y="3633841"/>
            <a:ext cx="1127300" cy="11273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253"/>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580350" y="3600416"/>
            <a:ext cx="1127300" cy="11273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253"/>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782130"/>
            <a:ext cx="16065272" cy="8944153"/>
            <a:chOff x="0" y="0"/>
            <a:chExt cx="4231183" cy="2355662"/>
          </a:xfrm>
        </p:grpSpPr>
        <p:sp>
          <p:nvSpPr>
            <p:cNvPr name="Freeform 12" id="12"/>
            <p:cNvSpPr/>
            <p:nvPr/>
          </p:nvSpPr>
          <p:spPr>
            <a:xfrm flipH="false" flipV="false" rot="0">
              <a:off x="0" y="0"/>
              <a:ext cx="4231183" cy="2355662"/>
            </a:xfrm>
            <a:custGeom>
              <a:avLst/>
              <a:gdLst/>
              <a:ahLst/>
              <a:cxnLst/>
              <a:rect r="r" b="b" t="t" l="l"/>
              <a:pathLst>
                <a:path h="2355662" w="4231183">
                  <a:moveTo>
                    <a:pt x="0" y="0"/>
                  </a:moveTo>
                  <a:lnTo>
                    <a:pt x="4231183" y="0"/>
                  </a:lnTo>
                  <a:lnTo>
                    <a:pt x="4231183" y="2355662"/>
                  </a:lnTo>
                  <a:lnTo>
                    <a:pt x="0" y="2355662"/>
                  </a:lnTo>
                  <a:close/>
                </a:path>
              </a:pathLst>
            </a:custGeom>
            <a:solidFill>
              <a:srgbClr val="000000">
                <a:alpha val="61961"/>
              </a:srgbClr>
            </a:solidFill>
          </p:spPr>
        </p:sp>
        <p:sp>
          <p:nvSpPr>
            <p:cNvPr name="TextBox 13" id="13"/>
            <p:cNvSpPr txBox="true"/>
            <p:nvPr/>
          </p:nvSpPr>
          <p:spPr>
            <a:xfrm>
              <a:off x="0" y="-38100"/>
              <a:ext cx="4231183" cy="239376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051050" y="3600416"/>
            <a:ext cx="1127300" cy="11273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253"/>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52973" y="4970462"/>
            <a:ext cx="5438068" cy="1819910"/>
          </a:xfrm>
          <a:prstGeom prst="rect">
            <a:avLst/>
          </a:prstGeom>
        </p:spPr>
        <p:txBody>
          <a:bodyPr anchor="t" rtlCol="false" tIns="0" lIns="0" bIns="0" rIns="0">
            <a:spAutoFit/>
          </a:bodyPr>
          <a:lstStyle/>
          <a:p>
            <a:pPr algn="ctr">
              <a:lnSpc>
                <a:spcPts val="3640"/>
              </a:lnSpc>
            </a:pPr>
            <a:r>
              <a:rPr lang="en-US" sz="2600">
                <a:solidFill>
                  <a:srgbClr val="FFD636"/>
                </a:solidFill>
                <a:latin typeface="Garet"/>
                <a:ea typeface="Garet"/>
                <a:cs typeface="Garet"/>
                <a:sym typeface="Garet"/>
              </a:rPr>
              <a:t>Traditional ICU and Mortality Scoring systems use a narrow range of variables and outdated methodology.</a:t>
            </a:r>
          </a:p>
        </p:txBody>
      </p:sp>
      <p:sp>
        <p:nvSpPr>
          <p:cNvPr name="TextBox 18" id="18"/>
          <p:cNvSpPr txBox="true"/>
          <p:nvPr/>
        </p:nvSpPr>
        <p:spPr>
          <a:xfrm rot="0">
            <a:off x="3243938" y="3362465"/>
            <a:ext cx="856138" cy="1365250"/>
          </a:xfrm>
          <a:prstGeom prst="rect">
            <a:avLst/>
          </a:prstGeom>
        </p:spPr>
        <p:txBody>
          <a:bodyPr anchor="t" rtlCol="false" tIns="0" lIns="0" bIns="0" rIns="0">
            <a:spAutoFit/>
          </a:bodyPr>
          <a:lstStyle/>
          <a:p>
            <a:pPr algn="ctr">
              <a:lnSpc>
                <a:spcPts val="9799"/>
              </a:lnSpc>
            </a:pPr>
            <a:r>
              <a:rPr lang="en-US" b="true" sz="6999">
                <a:solidFill>
                  <a:srgbClr val="FFD636"/>
                </a:solidFill>
                <a:latin typeface="Heading Now 31-38 Bold"/>
                <a:ea typeface="Heading Now 31-38 Bold"/>
                <a:cs typeface="Heading Now 31-38 Bold"/>
                <a:sym typeface="Heading Now 31-38 Bold"/>
              </a:rPr>
              <a:t>01</a:t>
            </a:r>
          </a:p>
        </p:txBody>
      </p:sp>
      <p:sp>
        <p:nvSpPr>
          <p:cNvPr name="TextBox 19" id="19"/>
          <p:cNvSpPr txBox="true"/>
          <p:nvPr/>
        </p:nvSpPr>
        <p:spPr>
          <a:xfrm rot="0">
            <a:off x="6424966" y="4970462"/>
            <a:ext cx="5438068" cy="2734310"/>
          </a:xfrm>
          <a:prstGeom prst="rect">
            <a:avLst/>
          </a:prstGeom>
        </p:spPr>
        <p:txBody>
          <a:bodyPr anchor="t" rtlCol="false" tIns="0" lIns="0" bIns="0" rIns="0">
            <a:spAutoFit/>
          </a:bodyPr>
          <a:lstStyle/>
          <a:p>
            <a:pPr algn="ctr">
              <a:lnSpc>
                <a:spcPts val="3640"/>
              </a:lnSpc>
            </a:pPr>
            <a:r>
              <a:rPr lang="en-US" sz="2600">
                <a:solidFill>
                  <a:srgbClr val="FFD636"/>
                </a:solidFill>
                <a:latin typeface="Garet"/>
                <a:ea typeface="Garet"/>
                <a:cs typeface="Garet"/>
                <a:sym typeface="Garet"/>
              </a:rPr>
              <a:t>Extensive focus on optimising for accuracy or ROC metrics instead of the crucial "</a:t>
            </a:r>
            <a:r>
              <a:rPr lang="en-US" b="true" sz="2600">
                <a:solidFill>
                  <a:srgbClr val="FFD636"/>
                </a:solidFill>
                <a:latin typeface="Garet Bold"/>
                <a:ea typeface="Garet Bold"/>
                <a:cs typeface="Garet Bold"/>
                <a:sym typeface="Garet Bold"/>
              </a:rPr>
              <a:t>recall</a:t>
            </a:r>
            <a:r>
              <a:rPr lang="en-US" sz="2600">
                <a:solidFill>
                  <a:srgbClr val="FFD636"/>
                </a:solidFill>
                <a:latin typeface="Garet"/>
                <a:ea typeface="Garet"/>
                <a:cs typeface="Garet"/>
                <a:sym typeface="Garet"/>
              </a:rPr>
              <a:t>" metric, which shows the proportion of correctly identified true mortality cases.</a:t>
            </a:r>
          </a:p>
        </p:txBody>
      </p:sp>
      <p:sp>
        <p:nvSpPr>
          <p:cNvPr name="TextBox 20" id="20"/>
          <p:cNvSpPr txBox="true"/>
          <p:nvPr/>
        </p:nvSpPr>
        <p:spPr>
          <a:xfrm rot="0">
            <a:off x="11896959" y="4970462"/>
            <a:ext cx="5438068" cy="1746250"/>
          </a:xfrm>
          <a:prstGeom prst="rect">
            <a:avLst/>
          </a:prstGeom>
        </p:spPr>
        <p:txBody>
          <a:bodyPr anchor="t" rtlCol="false" tIns="0" lIns="0" bIns="0" rIns="0">
            <a:spAutoFit/>
          </a:bodyPr>
          <a:lstStyle/>
          <a:p>
            <a:pPr algn="ctr">
              <a:lnSpc>
                <a:spcPts val="3500"/>
              </a:lnSpc>
            </a:pPr>
            <a:r>
              <a:rPr lang="en-US" sz="2500">
                <a:solidFill>
                  <a:srgbClr val="FFD636"/>
                </a:solidFill>
                <a:latin typeface="Garet"/>
                <a:ea typeface="Garet"/>
                <a:cs typeface="Garet"/>
                <a:sym typeface="Garet"/>
              </a:rPr>
              <a:t>Lack of mortality prediction models specifically tailored for patients with Heart Failure, to address their specific nuances.</a:t>
            </a:r>
          </a:p>
        </p:txBody>
      </p:sp>
      <p:sp>
        <p:nvSpPr>
          <p:cNvPr name="TextBox 21" id="21"/>
          <p:cNvSpPr txBox="true"/>
          <p:nvPr/>
        </p:nvSpPr>
        <p:spPr>
          <a:xfrm rot="0">
            <a:off x="8715931" y="3329041"/>
            <a:ext cx="856138" cy="1365250"/>
          </a:xfrm>
          <a:prstGeom prst="rect">
            <a:avLst/>
          </a:prstGeom>
        </p:spPr>
        <p:txBody>
          <a:bodyPr anchor="t" rtlCol="false" tIns="0" lIns="0" bIns="0" rIns="0">
            <a:spAutoFit/>
          </a:bodyPr>
          <a:lstStyle/>
          <a:p>
            <a:pPr algn="ctr">
              <a:lnSpc>
                <a:spcPts val="9799"/>
              </a:lnSpc>
            </a:pPr>
            <a:r>
              <a:rPr lang="en-US" b="true" sz="6999">
                <a:solidFill>
                  <a:srgbClr val="FFD636"/>
                </a:solidFill>
                <a:latin typeface="Heading Now 31-38 Bold"/>
                <a:ea typeface="Heading Now 31-38 Bold"/>
                <a:cs typeface="Heading Now 31-38 Bold"/>
                <a:sym typeface="Heading Now 31-38 Bold"/>
              </a:rPr>
              <a:t>02</a:t>
            </a:r>
          </a:p>
        </p:txBody>
      </p:sp>
      <p:sp>
        <p:nvSpPr>
          <p:cNvPr name="TextBox 22" id="22"/>
          <p:cNvSpPr txBox="true"/>
          <p:nvPr/>
        </p:nvSpPr>
        <p:spPr>
          <a:xfrm rot="0">
            <a:off x="14186631" y="3329041"/>
            <a:ext cx="856138" cy="1365250"/>
          </a:xfrm>
          <a:prstGeom prst="rect">
            <a:avLst/>
          </a:prstGeom>
        </p:spPr>
        <p:txBody>
          <a:bodyPr anchor="t" rtlCol="false" tIns="0" lIns="0" bIns="0" rIns="0">
            <a:spAutoFit/>
          </a:bodyPr>
          <a:lstStyle/>
          <a:p>
            <a:pPr algn="ctr">
              <a:lnSpc>
                <a:spcPts val="9799"/>
              </a:lnSpc>
            </a:pPr>
            <a:r>
              <a:rPr lang="en-US" b="true" sz="6999">
                <a:solidFill>
                  <a:srgbClr val="FFD636"/>
                </a:solidFill>
                <a:latin typeface="Heading Now 31-38 Bold"/>
                <a:ea typeface="Heading Now 31-38 Bold"/>
                <a:cs typeface="Heading Now 31-38 Bold"/>
                <a:sym typeface="Heading Now 31-38 Bold"/>
              </a:rPr>
              <a:t>03</a:t>
            </a:r>
          </a:p>
        </p:txBody>
      </p:sp>
      <p:sp>
        <p:nvSpPr>
          <p:cNvPr name="TextBox 23" id="23"/>
          <p:cNvSpPr txBox="true"/>
          <p:nvPr/>
        </p:nvSpPr>
        <p:spPr>
          <a:xfrm rot="0">
            <a:off x="2954546" y="1324395"/>
            <a:ext cx="12378908" cy="1072522"/>
          </a:xfrm>
          <a:prstGeom prst="rect">
            <a:avLst/>
          </a:prstGeom>
        </p:spPr>
        <p:txBody>
          <a:bodyPr anchor="t" rtlCol="false" tIns="0" lIns="0" bIns="0" rIns="0">
            <a:spAutoFit/>
          </a:bodyPr>
          <a:lstStyle/>
          <a:p>
            <a:pPr algn="ctr">
              <a:lnSpc>
                <a:spcPts val="8609"/>
              </a:lnSpc>
            </a:pPr>
            <a:r>
              <a:rPr lang="en-US" b="true" sz="6149">
                <a:solidFill>
                  <a:srgbClr val="FFFFFF"/>
                </a:solidFill>
                <a:latin typeface="Arimo Bold"/>
                <a:ea typeface="Arimo Bold"/>
                <a:cs typeface="Arimo Bold"/>
                <a:sym typeface="Arimo Bold"/>
              </a:rPr>
              <a:t>LITERATURE GAPS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CE27"/>
        </a:solidFill>
      </p:bgPr>
    </p:bg>
    <p:spTree>
      <p:nvGrpSpPr>
        <p:cNvPr id="1" name=""/>
        <p:cNvGrpSpPr/>
        <p:nvPr/>
      </p:nvGrpSpPr>
      <p:grpSpPr>
        <a:xfrm>
          <a:off x="0" y="0"/>
          <a:ext cx="0" cy="0"/>
          <a:chOff x="0" y="0"/>
          <a:chExt cx="0" cy="0"/>
        </a:xfrm>
      </p:grpSpPr>
      <p:grpSp>
        <p:nvGrpSpPr>
          <p:cNvPr name="Group 2" id="2"/>
          <p:cNvGrpSpPr/>
          <p:nvPr/>
        </p:nvGrpSpPr>
        <p:grpSpPr>
          <a:xfrm rot="0">
            <a:off x="1988419" y="5260446"/>
            <a:ext cx="1638300" cy="1638300"/>
            <a:chOff x="0" y="0"/>
            <a:chExt cx="2184400" cy="2184400"/>
          </a:xfrm>
        </p:grpSpPr>
        <p:grpSp>
          <p:nvGrpSpPr>
            <p:cNvPr name="Group 3" id="3"/>
            <p:cNvGrpSpPr/>
            <p:nvPr/>
          </p:nvGrpSpPr>
          <p:grpSpPr>
            <a:xfrm rot="0">
              <a:off x="0" y="0"/>
              <a:ext cx="2184400" cy="21844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DCC">
                  <a:alpha val="60000"/>
                </a:srgbClr>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96850" y="215900"/>
              <a:ext cx="1790700" cy="1752600"/>
              <a:chOff x="0" y="0"/>
              <a:chExt cx="812800" cy="795506"/>
            </a:xfrm>
          </p:grpSpPr>
          <p:sp>
            <p:nvSpPr>
              <p:cNvPr name="Freeform 7" id="7"/>
              <p:cNvSpPr/>
              <p:nvPr/>
            </p:nvSpPr>
            <p:spPr>
              <a:xfrm flipH="false" flipV="false" rot="0">
                <a:off x="0" y="0"/>
                <a:ext cx="812800" cy="795506"/>
              </a:xfrm>
              <a:custGeom>
                <a:avLst/>
                <a:gdLst/>
                <a:ahLst/>
                <a:cxnLst/>
                <a:rect r="r" b="b" t="t" l="l"/>
                <a:pathLst>
                  <a:path h="795506" w="812800">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rgbClr val="80CDCC"/>
              </a:solidFill>
            </p:spPr>
          </p:sp>
          <p:sp>
            <p:nvSpPr>
              <p:cNvPr name="TextBox 8" id="8"/>
              <p:cNvSpPr txBox="true"/>
              <p:nvPr/>
            </p:nvSpPr>
            <p:spPr>
              <a:xfrm>
                <a:off x="76200" y="-30196"/>
                <a:ext cx="660400" cy="751124"/>
              </a:xfrm>
              <a:prstGeom prst="rect">
                <a:avLst/>
              </a:prstGeom>
            </p:spPr>
            <p:txBody>
              <a:bodyPr anchor="ctr" rtlCol="false" tIns="0" lIns="0" bIns="0" rIns="0"/>
              <a:lstStyle/>
              <a:p>
                <a:pPr algn="ctr">
                  <a:lnSpc>
                    <a:spcPts val="5250"/>
                  </a:lnSpc>
                </a:pPr>
                <a:r>
                  <a:rPr lang="en-US" b="true" sz="3500">
                    <a:solidFill>
                      <a:srgbClr val="FFFFFF"/>
                    </a:solidFill>
                    <a:latin typeface="Aileron Bold"/>
                    <a:ea typeface="Aileron Bold"/>
                    <a:cs typeface="Aileron Bold"/>
                    <a:sym typeface="Aileron Bold"/>
                  </a:rPr>
                  <a:t>1</a:t>
                </a:r>
              </a:p>
            </p:txBody>
          </p:sp>
        </p:grpSp>
      </p:grpSp>
      <p:sp>
        <p:nvSpPr>
          <p:cNvPr name="AutoShape 9" id="9"/>
          <p:cNvSpPr/>
          <p:nvPr/>
        </p:nvSpPr>
        <p:spPr>
          <a:xfrm>
            <a:off x="3626719" y="6312826"/>
            <a:ext cx="1521460" cy="433192"/>
          </a:xfrm>
          <a:prstGeom prst="line">
            <a:avLst/>
          </a:prstGeom>
          <a:ln cap="flat" w="76200">
            <a:solidFill>
              <a:srgbClr val="232253"/>
            </a:solidFill>
            <a:prstDash val="solid"/>
            <a:headEnd type="none" len="sm" w="sm"/>
            <a:tailEnd type="none" len="sm" w="sm"/>
          </a:ln>
        </p:spPr>
      </p:sp>
      <p:grpSp>
        <p:nvGrpSpPr>
          <p:cNvPr name="Group 10" id="10"/>
          <p:cNvGrpSpPr/>
          <p:nvPr/>
        </p:nvGrpSpPr>
        <p:grpSpPr>
          <a:xfrm rot="0">
            <a:off x="5148179" y="6160097"/>
            <a:ext cx="1638300" cy="1638300"/>
            <a:chOff x="0" y="0"/>
            <a:chExt cx="2184400" cy="2184400"/>
          </a:xfrm>
        </p:grpSpPr>
        <p:grpSp>
          <p:nvGrpSpPr>
            <p:cNvPr name="Group 11" id="11"/>
            <p:cNvGrpSpPr/>
            <p:nvPr/>
          </p:nvGrpSpPr>
          <p:grpSpPr>
            <a:xfrm rot="0">
              <a:off x="0" y="0"/>
              <a:ext cx="2184400" cy="21844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BDBB">
                  <a:alpha val="60000"/>
                </a:srgbClr>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14" id="14"/>
            <p:cNvGrpSpPr/>
            <p:nvPr/>
          </p:nvGrpSpPr>
          <p:grpSpPr>
            <a:xfrm rot="0">
              <a:off x="196850" y="215900"/>
              <a:ext cx="1790700" cy="1752600"/>
              <a:chOff x="0" y="0"/>
              <a:chExt cx="812800" cy="795506"/>
            </a:xfrm>
          </p:grpSpPr>
          <p:sp>
            <p:nvSpPr>
              <p:cNvPr name="Freeform 15" id="15"/>
              <p:cNvSpPr/>
              <p:nvPr/>
            </p:nvSpPr>
            <p:spPr>
              <a:xfrm flipH="false" flipV="false" rot="0">
                <a:off x="0" y="0"/>
                <a:ext cx="812800" cy="795506"/>
              </a:xfrm>
              <a:custGeom>
                <a:avLst/>
                <a:gdLst/>
                <a:ahLst/>
                <a:cxnLst/>
                <a:rect r="r" b="b" t="t" l="l"/>
                <a:pathLst>
                  <a:path h="795506" w="812800">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rgbClr val="36B7DA"/>
              </a:solidFill>
            </p:spPr>
          </p:sp>
          <p:sp>
            <p:nvSpPr>
              <p:cNvPr name="TextBox 16" id="16"/>
              <p:cNvSpPr txBox="true"/>
              <p:nvPr/>
            </p:nvSpPr>
            <p:spPr>
              <a:xfrm>
                <a:off x="76200" y="-30196"/>
                <a:ext cx="660400" cy="751124"/>
              </a:xfrm>
              <a:prstGeom prst="rect">
                <a:avLst/>
              </a:prstGeom>
            </p:spPr>
            <p:txBody>
              <a:bodyPr anchor="ctr" rtlCol="false" tIns="0" lIns="0" bIns="0" rIns="0"/>
              <a:lstStyle/>
              <a:p>
                <a:pPr algn="ctr">
                  <a:lnSpc>
                    <a:spcPts val="5250"/>
                  </a:lnSpc>
                </a:pPr>
                <a:r>
                  <a:rPr lang="en-US" b="true" sz="3500">
                    <a:solidFill>
                      <a:srgbClr val="FFFFFF"/>
                    </a:solidFill>
                    <a:latin typeface="Aileron Bold"/>
                    <a:ea typeface="Aileron Bold"/>
                    <a:cs typeface="Aileron Bold"/>
                    <a:sym typeface="Aileron Bold"/>
                  </a:rPr>
                  <a:t>2</a:t>
                </a:r>
              </a:p>
            </p:txBody>
          </p:sp>
        </p:grpSp>
      </p:grpSp>
      <p:grpSp>
        <p:nvGrpSpPr>
          <p:cNvPr name="Group 17" id="17"/>
          <p:cNvGrpSpPr/>
          <p:nvPr/>
        </p:nvGrpSpPr>
        <p:grpSpPr>
          <a:xfrm rot="0">
            <a:off x="8434304" y="5295265"/>
            <a:ext cx="1638300" cy="1638300"/>
            <a:chOff x="0" y="0"/>
            <a:chExt cx="2184400" cy="2184400"/>
          </a:xfrm>
        </p:grpSpPr>
        <p:grpSp>
          <p:nvGrpSpPr>
            <p:cNvPr name="Group 18" id="18"/>
            <p:cNvGrpSpPr/>
            <p:nvPr/>
          </p:nvGrpSpPr>
          <p:grpSpPr>
            <a:xfrm rot="0">
              <a:off x="0" y="0"/>
              <a:ext cx="2184400" cy="21844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B7DA">
                  <a:alpha val="60000"/>
                </a:srgbClr>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21" id="21"/>
            <p:cNvGrpSpPr/>
            <p:nvPr/>
          </p:nvGrpSpPr>
          <p:grpSpPr>
            <a:xfrm rot="0">
              <a:off x="196850" y="215900"/>
              <a:ext cx="1790700" cy="1752600"/>
              <a:chOff x="0" y="0"/>
              <a:chExt cx="812800" cy="795506"/>
            </a:xfrm>
          </p:grpSpPr>
          <p:sp>
            <p:nvSpPr>
              <p:cNvPr name="Freeform 22" id="22"/>
              <p:cNvSpPr/>
              <p:nvPr/>
            </p:nvSpPr>
            <p:spPr>
              <a:xfrm flipH="false" flipV="false" rot="0">
                <a:off x="0" y="0"/>
                <a:ext cx="812800" cy="795506"/>
              </a:xfrm>
              <a:custGeom>
                <a:avLst/>
                <a:gdLst/>
                <a:ahLst/>
                <a:cxnLst/>
                <a:rect r="r" b="b" t="t" l="l"/>
                <a:pathLst>
                  <a:path h="795506" w="812800">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rgbClr val="767FA5"/>
              </a:solidFill>
            </p:spPr>
          </p:sp>
          <p:sp>
            <p:nvSpPr>
              <p:cNvPr name="TextBox 23" id="23"/>
              <p:cNvSpPr txBox="true"/>
              <p:nvPr/>
            </p:nvSpPr>
            <p:spPr>
              <a:xfrm>
                <a:off x="76200" y="-30196"/>
                <a:ext cx="660400" cy="751124"/>
              </a:xfrm>
              <a:prstGeom prst="rect">
                <a:avLst/>
              </a:prstGeom>
            </p:spPr>
            <p:txBody>
              <a:bodyPr anchor="ctr" rtlCol="false" tIns="0" lIns="0" bIns="0" rIns="0"/>
              <a:lstStyle/>
              <a:p>
                <a:pPr algn="ctr">
                  <a:lnSpc>
                    <a:spcPts val="5250"/>
                  </a:lnSpc>
                </a:pPr>
                <a:r>
                  <a:rPr lang="en-US" b="true" sz="3500">
                    <a:solidFill>
                      <a:srgbClr val="FFFFFF"/>
                    </a:solidFill>
                    <a:latin typeface="Aileron Bold"/>
                    <a:ea typeface="Aileron Bold"/>
                    <a:cs typeface="Aileron Bold"/>
                    <a:sym typeface="Aileron Bold"/>
                  </a:rPr>
                  <a:t>3</a:t>
                </a:r>
              </a:p>
            </p:txBody>
          </p:sp>
        </p:grpSp>
      </p:grpSp>
      <p:sp>
        <p:nvSpPr>
          <p:cNvPr name="AutoShape 24" id="24"/>
          <p:cNvSpPr/>
          <p:nvPr/>
        </p:nvSpPr>
        <p:spPr>
          <a:xfrm flipV="true">
            <a:off x="6786479" y="6329997"/>
            <a:ext cx="1647825" cy="433669"/>
          </a:xfrm>
          <a:prstGeom prst="line">
            <a:avLst/>
          </a:prstGeom>
          <a:ln cap="flat" w="76200">
            <a:solidFill>
              <a:srgbClr val="232253"/>
            </a:solidFill>
            <a:prstDash val="solid"/>
            <a:headEnd type="none" len="sm" w="sm"/>
            <a:tailEnd type="none" len="sm" w="sm"/>
          </a:ln>
        </p:spPr>
      </p:sp>
      <p:sp>
        <p:nvSpPr>
          <p:cNvPr name="AutoShape 25" id="25"/>
          <p:cNvSpPr/>
          <p:nvPr/>
        </p:nvSpPr>
        <p:spPr>
          <a:xfrm>
            <a:off x="10072604" y="6343969"/>
            <a:ext cx="1447800" cy="405723"/>
          </a:xfrm>
          <a:prstGeom prst="line">
            <a:avLst/>
          </a:prstGeom>
          <a:ln cap="flat" w="76200">
            <a:solidFill>
              <a:srgbClr val="232253"/>
            </a:solidFill>
            <a:prstDash val="solid"/>
            <a:headEnd type="none" len="sm" w="sm"/>
            <a:tailEnd type="none" len="sm" w="sm"/>
          </a:ln>
        </p:spPr>
      </p:sp>
      <p:grpSp>
        <p:nvGrpSpPr>
          <p:cNvPr name="Group 26" id="26"/>
          <p:cNvGrpSpPr/>
          <p:nvPr/>
        </p:nvGrpSpPr>
        <p:grpSpPr>
          <a:xfrm rot="0">
            <a:off x="11520404" y="6160097"/>
            <a:ext cx="1638300" cy="1638300"/>
            <a:chOff x="0" y="0"/>
            <a:chExt cx="2184400" cy="2184400"/>
          </a:xfrm>
        </p:grpSpPr>
        <p:grpSp>
          <p:nvGrpSpPr>
            <p:cNvPr name="Group 27" id="27"/>
            <p:cNvGrpSpPr/>
            <p:nvPr/>
          </p:nvGrpSpPr>
          <p:grpSpPr>
            <a:xfrm rot="0">
              <a:off x="0" y="0"/>
              <a:ext cx="2184400" cy="218440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BDBB">
                  <a:alpha val="60000"/>
                </a:srgbClr>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30" id="30"/>
            <p:cNvGrpSpPr/>
            <p:nvPr/>
          </p:nvGrpSpPr>
          <p:grpSpPr>
            <a:xfrm rot="0">
              <a:off x="196850" y="215900"/>
              <a:ext cx="1790700" cy="1752600"/>
              <a:chOff x="0" y="0"/>
              <a:chExt cx="812800" cy="795506"/>
            </a:xfrm>
          </p:grpSpPr>
          <p:sp>
            <p:nvSpPr>
              <p:cNvPr name="Freeform 31" id="31"/>
              <p:cNvSpPr/>
              <p:nvPr/>
            </p:nvSpPr>
            <p:spPr>
              <a:xfrm flipH="false" flipV="false" rot="0">
                <a:off x="0" y="0"/>
                <a:ext cx="812800" cy="795506"/>
              </a:xfrm>
              <a:custGeom>
                <a:avLst/>
                <a:gdLst/>
                <a:ahLst/>
                <a:cxnLst/>
                <a:rect r="r" b="b" t="t" l="l"/>
                <a:pathLst>
                  <a:path h="795506" w="812800">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rgbClr val="4459C6"/>
              </a:solidFill>
            </p:spPr>
          </p:sp>
          <p:sp>
            <p:nvSpPr>
              <p:cNvPr name="TextBox 32" id="32"/>
              <p:cNvSpPr txBox="true"/>
              <p:nvPr/>
            </p:nvSpPr>
            <p:spPr>
              <a:xfrm>
                <a:off x="76200" y="-30196"/>
                <a:ext cx="660400" cy="751124"/>
              </a:xfrm>
              <a:prstGeom prst="rect">
                <a:avLst/>
              </a:prstGeom>
            </p:spPr>
            <p:txBody>
              <a:bodyPr anchor="ctr" rtlCol="false" tIns="0" lIns="0" bIns="0" rIns="0"/>
              <a:lstStyle/>
              <a:p>
                <a:pPr algn="ctr">
                  <a:lnSpc>
                    <a:spcPts val="5250"/>
                  </a:lnSpc>
                </a:pPr>
                <a:r>
                  <a:rPr lang="en-US" b="true" sz="3500">
                    <a:solidFill>
                      <a:srgbClr val="FFFFFF"/>
                    </a:solidFill>
                    <a:latin typeface="Aileron Bold"/>
                    <a:ea typeface="Aileron Bold"/>
                    <a:cs typeface="Aileron Bold"/>
                    <a:sym typeface="Aileron Bold"/>
                  </a:rPr>
                  <a:t>4</a:t>
                </a:r>
              </a:p>
            </p:txBody>
          </p:sp>
        </p:grpSp>
      </p:grpSp>
      <p:grpSp>
        <p:nvGrpSpPr>
          <p:cNvPr name="Group 33" id="33"/>
          <p:cNvGrpSpPr/>
          <p:nvPr/>
        </p:nvGrpSpPr>
        <p:grpSpPr>
          <a:xfrm rot="0">
            <a:off x="14661281" y="5133340"/>
            <a:ext cx="1638300" cy="1638300"/>
            <a:chOff x="0" y="0"/>
            <a:chExt cx="2184400" cy="2184400"/>
          </a:xfrm>
        </p:grpSpPr>
        <p:grpSp>
          <p:nvGrpSpPr>
            <p:cNvPr name="Group 34" id="34"/>
            <p:cNvGrpSpPr/>
            <p:nvPr/>
          </p:nvGrpSpPr>
          <p:grpSpPr>
            <a:xfrm rot="0">
              <a:off x="0" y="0"/>
              <a:ext cx="2184400" cy="218440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DCC">
                  <a:alpha val="60000"/>
                </a:srgbClr>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37" id="37"/>
            <p:cNvGrpSpPr/>
            <p:nvPr/>
          </p:nvGrpSpPr>
          <p:grpSpPr>
            <a:xfrm rot="0">
              <a:off x="196850" y="215900"/>
              <a:ext cx="1790700" cy="1752600"/>
              <a:chOff x="0" y="0"/>
              <a:chExt cx="812800" cy="795506"/>
            </a:xfrm>
          </p:grpSpPr>
          <p:sp>
            <p:nvSpPr>
              <p:cNvPr name="Freeform 38" id="38"/>
              <p:cNvSpPr/>
              <p:nvPr/>
            </p:nvSpPr>
            <p:spPr>
              <a:xfrm flipH="false" flipV="false" rot="0">
                <a:off x="0" y="0"/>
                <a:ext cx="812800" cy="795506"/>
              </a:xfrm>
              <a:custGeom>
                <a:avLst/>
                <a:gdLst/>
                <a:ahLst/>
                <a:cxnLst/>
                <a:rect r="r" b="b" t="t" l="l"/>
                <a:pathLst>
                  <a:path h="795506" w="812800">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rgbClr val="232253"/>
              </a:solidFill>
            </p:spPr>
          </p:sp>
          <p:sp>
            <p:nvSpPr>
              <p:cNvPr name="TextBox 39" id="39"/>
              <p:cNvSpPr txBox="true"/>
              <p:nvPr/>
            </p:nvSpPr>
            <p:spPr>
              <a:xfrm>
                <a:off x="76200" y="-30196"/>
                <a:ext cx="660400" cy="751124"/>
              </a:xfrm>
              <a:prstGeom prst="rect">
                <a:avLst/>
              </a:prstGeom>
            </p:spPr>
            <p:txBody>
              <a:bodyPr anchor="ctr" rtlCol="false" tIns="0" lIns="0" bIns="0" rIns="0"/>
              <a:lstStyle/>
              <a:p>
                <a:pPr algn="ctr">
                  <a:lnSpc>
                    <a:spcPts val="5250"/>
                  </a:lnSpc>
                </a:pPr>
                <a:r>
                  <a:rPr lang="en-US" b="true" sz="3500">
                    <a:solidFill>
                      <a:srgbClr val="FFFFFF"/>
                    </a:solidFill>
                    <a:latin typeface="Aileron Bold"/>
                    <a:ea typeface="Aileron Bold"/>
                    <a:cs typeface="Aileron Bold"/>
                    <a:sym typeface="Aileron Bold"/>
                  </a:rPr>
                  <a:t>5</a:t>
                </a:r>
              </a:p>
            </p:txBody>
          </p:sp>
        </p:grpSp>
      </p:grpSp>
      <p:sp>
        <p:nvSpPr>
          <p:cNvPr name="AutoShape 40" id="40"/>
          <p:cNvSpPr/>
          <p:nvPr/>
        </p:nvSpPr>
        <p:spPr>
          <a:xfrm flipV="true">
            <a:off x="13158704" y="6220272"/>
            <a:ext cx="1502576" cy="491194"/>
          </a:xfrm>
          <a:prstGeom prst="line">
            <a:avLst/>
          </a:prstGeom>
          <a:ln cap="flat" w="76200">
            <a:solidFill>
              <a:srgbClr val="232253"/>
            </a:solidFill>
            <a:prstDash val="solid"/>
            <a:headEnd type="none" len="sm" w="sm"/>
            <a:tailEnd type="none" len="sm" w="sm"/>
          </a:ln>
        </p:spPr>
      </p:sp>
      <p:grpSp>
        <p:nvGrpSpPr>
          <p:cNvPr name="Group 41" id="41"/>
          <p:cNvGrpSpPr/>
          <p:nvPr/>
        </p:nvGrpSpPr>
        <p:grpSpPr>
          <a:xfrm rot="0">
            <a:off x="1273082" y="3020170"/>
            <a:ext cx="3068975" cy="1928347"/>
            <a:chOff x="0" y="0"/>
            <a:chExt cx="4091966" cy="2571129"/>
          </a:xfrm>
        </p:grpSpPr>
        <p:sp>
          <p:nvSpPr>
            <p:cNvPr name="Freeform 42" id="42"/>
            <p:cNvSpPr/>
            <p:nvPr/>
          </p:nvSpPr>
          <p:spPr>
            <a:xfrm flipH="false" flipV="false" rot="0">
              <a:off x="1588581" y="0"/>
              <a:ext cx="914805" cy="1192282"/>
            </a:xfrm>
            <a:custGeom>
              <a:avLst/>
              <a:gdLst/>
              <a:ahLst/>
              <a:cxnLst/>
              <a:rect r="r" b="b" t="t" l="l"/>
              <a:pathLst>
                <a:path h="1192282" w="914805">
                  <a:moveTo>
                    <a:pt x="0" y="0"/>
                  </a:moveTo>
                  <a:lnTo>
                    <a:pt x="914805" y="0"/>
                  </a:lnTo>
                  <a:lnTo>
                    <a:pt x="914805" y="1192282"/>
                  </a:lnTo>
                  <a:lnTo>
                    <a:pt x="0" y="1192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3" id="43"/>
            <p:cNvSpPr txBox="true"/>
            <p:nvPr/>
          </p:nvSpPr>
          <p:spPr>
            <a:xfrm rot="0">
              <a:off x="0" y="1430246"/>
              <a:ext cx="4091966" cy="1140883"/>
            </a:xfrm>
            <a:prstGeom prst="rect">
              <a:avLst/>
            </a:prstGeom>
          </p:spPr>
          <p:txBody>
            <a:bodyPr anchor="t" rtlCol="false" tIns="0" lIns="0" bIns="0" rIns="0">
              <a:spAutoFit/>
            </a:bodyPr>
            <a:lstStyle/>
            <a:p>
              <a:pPr algn="ctr">
                <a:lnSpc>
                  <a:spcPts val="3500"/>
                </a:lnSpc>
              </a:pPr>
              <a:r>
                <a:rPr lang="en-US" sz="2500" spc="50">
                  <a:solidFill>
                    <a:srgbClr val="232253"/>
                  </a:solidFill>
                  <a:latin typeface="Garet"/>
                  <a:ea typeface="Garet"/>
                  <a:cs typeface="Garet"/>
                  <a:sym typeface="Garet"/>
                </a:rPr>
                <a:t>Missing Value Imputation</a:t>
              </a:r>
            </a:p>
          </p:txBody>
        </p:sp>
      </p:grpSp>
      <p:sp>
        <p:nvSpPr>
          <p:cNvPr name="AutoShape 44" id="44"/>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AutoShape 45" id="45"/>
          <p:cNvSpPr/>
          <p:nvPr/>
        </p:nvSpPr>
        <p:spPr>
          <a:xfrm>
            <a:off x="0" y="9385422"/>
            <a:ext cx="6492240" cy="0"/>
          </a:xfrm>
          <a:prstGeom prst="line">
            <a:avLst/>
          </a:prstGeom>
          <a:ln cap="flat" w="38100">
            <a:solidFill>
              <a:srgbClr val="232253"/>
            </a:solidFill>
            <a:prstDash val="solid"/>
            <a:headEnd type="none" len="sm" w="sm"/>
            <a:tailEnd type="none" len="sm" w="sm"/>
          </a:ln>
        </p:spPr>
      </p:sp>
      <p:grpSp>
        <p:nvGrpSpPr>
          <p:cNvPr name="Group 46" id="46"/>
          <p:cNvGrpSpPr/>
          <p:nvPr/>
        </p:nvGrpSpPr>
        <p:grpSpPr>
          <a:xfrm rot="0">
            <a:off x="4283363" y="7960173"/>
            <a:ext cx="3068975" cy="1411623"/>
            <a:chOff x="0" y="0"/>
            <a:chExt cx="4091966" cy="1882164"/>
          </a:xfrm>
        </p:grpSpPr>
        <p:sp>
          <p:nvSpPr>
            <p:cNvPr name="Freeform 47" id="47"/>
            <p:cNvSpPr/>
            <p:nvPr/>
          </p:nvSpPr>
          <p:spPr>
            <a:xfrm flipH="false" flipV="false" rot="0">
              <a:off x="1492261" y="0"/>
              <a:ext cx="1107445" cy="1144915"/>
            </a:xfrm>
            <a:custGeom>
              <a:avLst/>
              <a:gdLst/>
              <a:ahLst/>
              <a:cxnLst/>
              <a:rect r="r" b="b" t="t" l="l"/>
              <a:pathLst>
                <a:path h="1144915" w="1107445">
                  <a:moveTo>
                    <a:pt x="0" y="0"/>
                  </a:moveTo>
                  <a:lnTo>
                    <a:pt x="1107445" y="0"/>
                  </a:lnTo>
                  <a:lnTo>
                    <a:pt x="1107445" y="1144915"/>
                  </a:lnTo>
                  <a:lnTo>
                    <a:pt x="0" y="114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8" id="48"/>
            <p:cNvSpPr txBox="true"/>
            <p:nvPr/>
          </p:nvSpPr>
          <p:spPr>
            <a:xfrm rot="0">
              <a:off x="0" y="1303467"/>
              <a:ext cx="4091966" cy="578697"/>
            </a:xfrm>
            <a:prstGeom prst="rect">
              <a:avLst/>
            </a:prstGeom>
          </p:spPr>
          <p:txBody>
            <a:bodyPr anchor="t" rtlCol="false" tIns="0" lIns="0" bIns="0" rIns="0">
              <a:spAutoFit/>
            </a:bodyPr>
            <a:lstStyle/>
            <a:p>
              <a:pPr algn="ctr">
                <a:lnSpc>
                  <a:spcPts val="3640"/>
                </a:lnSpc>
              </a:pPr>
              <a:r>
                <a:rPr lang="en-US" sz="2600" spc="52">
                  <a:solidFill>
                    <a:srgbClr val="232253"/>
                  </a:solidFill>
                  <a:latin typeface="Garet"/>
                  <a:ea typeface="Garet"/>
                  <a:cs typeface="Garet"/>
                  <a:sym typeface="Garet"/>
                </a:rPr>
                <a:t>Outlier Analysis</a:t>
              </a:r>
            </a:p>
          </p:txBody>
        </p:sp>
      </p:grpSp>
      <p:grpSp>
        <p:nvGrpSpPr>
          <p:cNvPr name="Group 49" id="49"/>
          <p:cNvGrpSpPr/>
          <p:nvPr/>
        </p:nvGrpSpPr>
        <p:grpSpPr>
          <a:xfrm rot="0">
            <a:off x="7352338" y="3644277"/>
            <a:ext cx="3583325" cy="1301739"/>
            <a:chOff x="0" y="0"/>
            <a:chExt cx="4777766" cy="1735652"/>
          </a:xfrm>
        </p:grpSpPr>
        <p:sp>
          <p:nvSpPr>
            <p:cNvPr name="Freeform 50" id="50"/>
            <p:cNvSpPr/>
            <p:nvPr/>
          </p:nvSpPr>
          <p:spPr>
            <a:xfrm flipH="false" flipV="false" rot="0">
              <a:off x="1892387" y="0"/>
              <a:ext cx="1284871" cy="1070726"/>
            </a:xfrm>
            <a:custGeom>
              <a:avLst/>
              <a:gdLst/>
              <a:ahLst/>
              <a:cxnLst/>
              <a:rect r="r" b="b" t="t" l="l"/>
              <a:pathLst>
                <a:path h="1070726" w="1284871">
                  <a:moveTo>
                    <a:pt x="0" y="0"/>
                  </a:moveTo>
                  <a:lnTo>
                    <a:pt x="1284871" y="0"/>
                  </a:lnTo>
                  <a:lnTo>
                    <a:pt x="1284871" y="1070726"/>
                  </a:lnTo>
                  <a:lnTo>
                    <a:pt x="0" y="1070726"/>
                  </a:lnTo>
                  <a:lnTo>
                    <a:pt x="0" y="0"/>
                  </a:lnTo>
                  <a:close/>
                </a:path>
              </a:pathLst>
            </a:custGeom>
            <a:blipFill>
              <a:blip r:embed="rId6"/>
              <a:stretch>
                <a:fillRect l="0" t="0" r="0" b="0"/>
              </a:stretch>
            </a:blipFill>
          </p:spPr>
        </p:sp>
        <p:sp>
          <p:nvSpPr>
            <p:cNvPr name="TextBox 51" id="51"/>
            <p:cNvSpPr txBox="true"/>
            <p:nvPr/>
          </p:nvSpPr>
          <p:spPr>
            <a:xfrm rot="0">
              <a:off x="0" y="1156955"/>
              <a:ext cx="4777766" cy="578697"/>
            </a:xfrm>
            <a:prstGeom prst="rect">
              <a:avLst/>
            </a:prstGeom>
          </p:spPr>
          <p:txBody>
            <a:bodyPr anchor="t" rtlCol="false" tIns="0" lIns="0" bIns="0" rIns="0">
              <a:spAutoFit/>
            </a:bodyPr>
            <a:lstStyle/>
            <a:p>
              <a:pPr algn="ctr">
                <a:lnSpc>
                  <a:spcPts val="3640"/>
                </a:lnSpc>
              </a:pPr>
              <a:r>
                <a:rPr lang="en-US" sz="2600" spc="52">
                  <a:solidFill>
                    <a:srgbClr val="232253"/>
                  </a:solidFill>
                  <a:latin typeface="Garet"/>
                  <a:ea typeface="Garet"/>
                  <a:cs typeface="Garet"/>
                  <a:sym typeface="Garet"/>
                </a:rPr>
                <a:t>Data Visualisation</a:t>
              </a:r>
            </a:p>
          </p:txBody>
        </p:sp>
      </p:grpSp>
      <p:sp>
        <p:nvSpPr>
          <p:cNvPr name="Freeform 52" id="52"/>
          <p:cNvSpPr/>
          <p:nvPr/>
        </p:nvSpPr>
        <p:spPr>
          <a:xfrm flipH="false" flipV="false" rot="0">
            <a:off x="11916014" y="8055572"/>
            <a:ext cx="847081" cy="867588"/>
          </a:xfrm>
          <a:custGeom>
            <a:avLst/>
            <a:gdLst/>
            <a:ahLst/>
            <a:cxnLst/>
            <a:rect r="r" b="b" t="t" l="l"/>
            <a:pathLst>
              <a:path h="867588" w="847081">
                <a:moveTo>
                  <a:pt x="0" y="0"/>
                </a:moveTo>
                <a:lnTo>
                  <a:pt x="847081" y="0"/>
                </a:lnTo>
                <a:lnTo>
                  <a:pt x="847081" y="867588"/>
                </a:lnTo>
                <a:lnTo>
                  <a:pt x="0" y="8675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3" id="53"/>
          <p:cNvSpPr/>
          <p:nvPr/>
        </p:nvSpPr>
        <p:spPr>
          <a:xfrm flipH="false" flipV="false" rot="0">
            <a:off x="15047640" y="3020170"/>
            <a:ext cx="865580" cy="856138"/>
          </a:xfrm>
          <a:custGeom>
            <a:avLst/>
            <a:gdLst/>
            <a:ahLst/>
            <a:cxnLst/>
            <a:rect r="r" b="b" t="t" l="l"/>
            <a:pathLst>
              <a:path h="856138" w="865580">
                <a:moveTo>
                  <a:pt x="0" y="0"/>
                </a:moveTo>
                <a:lnTo>
                  <a:pt x="865581" y="0"/>
                </a:lnTo>
                <a:lnTo>
                  <a:pt x="865581" y="856138"/>
                </a:lnTo>
                <a:lnTo>
                  <a:pt x="0" y="856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54" id="54"/>
          <p:cNvSpPr txBox="true"/>
          <p:nvPr/>
        </p:nvSpPr>
        <p:spPr>
          <a:xfrm rot="0">
            <a:off x="13945943" y="4034898"/>
            <a:ext cx="3068975" cy="905510"/>
          </a:xfrm>
          <a:prstGeom prst="rect">
            <a:avLst/>
          </a:prstGeom>
        </p:spPr>
        <p:txBody>
          <a:bodyPr anchor="t" rtlCol="false" tIns="0" lIns="0" bIns="0" rIns="0">
            <a:spAutoFit/>
          </a:bodyPr>
          <a:lstStyle/>
          <a:p>
            <a:pPr algn="ctr">
              <a:lnSpc>
                <a:spcPts val="3640"/>
              </a:lnSpc>
            </a:pPr>
            <a:r>
              <a:rPr lang="en-US" sz="2600" spc="52">
                <a:solidFill>
                  <a:srgbClr val="232253"/>
                </a:solidFill>
                <a:latin typeface="Garet"/>
                <a:ea typeface="Garet"/>
                <a:cs typeface="Garet"/>
                <a:sym typeface="Garet"/>
              </a:rPr>
              <a:t>Mortality Class Balancing</a:t>
            </a:r>
          </a:p>
        </p:txBody>
      </p:sp>
      <p:sp>
        <p:nvSpPr>
          <p:cNvPr name="TextBox 55" id="55"/>
          <p:cNvSpPr txBox="true"/>
          <p:nvPr/>
        </p:nvSpPr>
        <p:spPr>
          <a:xfrm rot="0">
            <a:off x="2450510" y="2259439"/>
            <a:ext cx="13386979" cy="646431"/>
          </a:xfrm>
          <a:prstGeom prst="rect">
            <a:avLst/>
          </a:prstGeom>
        </p:spPr>
        <p:txBody>
          <a:bodyPr anchor="t" rtlCol="false" tIns="0" lIns="0" bIns="0" rIns="0">
            <a:spAutoFit/>
          </a:bodyPr>
          <a:lstStyle/>
          <a:p>
            <a:pPr algn="ctr">
              <a:lnSpc>
                <a:spcPts val="5319"/>
              </a:lnSpc>
            </a:pPr>
            <a:r>
              <a:rPr lang="en-US" b="true" sz="3799" spc="75" u="sng">
                <a:solidFill>
                  <a:srgbClr val="4459C6"/>
                </a:solidFill>
                <a:latin typeface="Alegreya Bold"/>
                <a:ea typeface="Alegreya Bold"/>
                <a:cs typeface="Alegreya Bold"/>
                <a:sym typeface="Alegreya Bold"/>
              </a:rPr>
              <a:t>Data Preparation Steps</a:t>
            </a:r>
          </a:p>
        </p:txBody>
      </p:sp>
      <p:sp>
        <p:nvSpPr>
          <p:cNvPr name="TextBox 56" id="56"/>
          <p:cNvSpPr txBox="true"/>
          <p:nvPr/>
        </p:nvSpPr>
        <p:spPr>
          <a:xfrm rot="0">
            <a:off x="10023569" y="9132710"/>
            <a:ext cx="4637712" cy="1100364"/>
          </a:xfrm>
          <a:prstGeom prst="rect">
            <a:avLst/>
          </a:prstGeom>
        </p:spPr>
        <p:txBody>
          <a:bodyPr anchor="t" rtlCol="false" tIns="0" lIns="0" bIns="0" rIns="0">
            <a:spAutoFit/>
          </a:bodyPr>
          <a:lstStyle/>
          <a:p>
            <a:pPr algn="ctr">
              <a:lnSpc>
                <a:spcPts val="2935"/>
              </a:lnSpc>
            </a:pPr>
            <a:r>
              <a:rPr lang="en-US" sz="2096" spc="41">
                <a:solidFill>
                  <a:srgbClr val="232253"/>
                </a:solidFill>
                <a:latin typeface="Garet"/>
                <a:ea typeface="Garet"/>
                <a:cs typeface="Garet"/>
                <a:sym typeface="Garet"/>
              </a:rPr>
              <a:t>Statistical Analysis</a:t>
            </a:r>
          </a:p>
          <a:p>
            <a:pPr algn="ctr">
              <a:lnSpc>
                <a:spcPts val="2935"/>
              </a:lnSpc>
            </a:pPr>
            <a:r>
              <a:rPr lang="en-US" sz="2096" spc="41">
                <a:solidFill>
                  <a:srgbClr val="232253"/>
                </a:solidFill>
                <a:latin typeface="Garet"/>
                <a:ea typeface="Garet"/>
                <a:cs typeface="Garet"/>
                <a:sym typeface="Garet"/>
              </a:rPr>
              <a:t>&amp;</a:t>
            </a:r>
          </a:p>
          <a:p>
            <a:pPr algn="ctr">
              <a:lnSpc>
                <a:spcPts val="2935"/>
              </a:lnSpc>
            </a:pPr>
            <a:r>
              <a:rPr lang="en-US" sz="2096" spc="41">
                <a:solidFill>
                  <a:srgbClr val="232253"/>
                </a:solidFill>
                <a:latin typeface="Garet"/>
                <a:ea typeface="Garet"/>
                <a:cs typeface="Garet"/>
                <a:sym typeface="Garet"/>
              </a:rPr>
              <a:t>Feature Selection</a:t>
            </a:r>
          </a:p>
        </p:txBody>
      </p:sp>
      <p:sp>
        <p:nvSpPr>
          <p:cNvPr name="TextBox 57" id="57"/>
          <p:cNvSpPr txBox="true"/>
          <p:nvPr/>
        </p:nvSpPr>
        <p:spPr>
          <a:xfrm rot="0">
            <a:off x="2954546" y="1145960"/>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CE27"/>
        </a:solidFill>
      </p:bgPr>
    </p:bg>
    <p:spTree>
      <p:nvGrpSpPr>
        <p:cNvPr id="1" name=""/>
        <p:cNvGrpSpPr/>
        <p:nvPr/>
      </p:nvGrpSpPr>
      <p:grpSpPr>
        <a:xfrm>
          <a:off x="0" y="0"/>
          <a:ext cx="0" cy="0"/>
          <a:chOff x="0" y="0"/>
          <a:chExt cx="0" cy="0"/>
        </a:xfrm>
      </p:grpSpPr>
      <p:sp>
        <p:nvSpPr>
          <p:cNvPr name="AutoShape 2" id="2"/>
          <p:cNvSpPr/>
          <p:nvPr/>
        </p:nvSpPr>
        <p:spPr>
          <a:xfrm>
            <a:off x="12003845" y="1009650"/>
            <a:ext cx="6492240" cy="0"/>
          </a:xfrm>
          <a:prstGeom prst="line">
            <a:avLst/>
          </a:prstGeom>
          <a:ln cap="flat" w="38100">
            <a:solidFill>
              <a:srgbClr val="232253"/>
            </a:solidFill>
            <a:prstDash val="solid"/>
            <a:headEnd type="none" len="sm" w="sm"/>
            <a:tailEnd type="none" len="sm" w="sm"/>
          </a:ln>
        </p:spPr>
      </p:sp>
      <p:sp>
        <p:nvSpPr>
          <p:cNvPr name="AutoShape 3" id="3"/>
          <p:cNvSpPr/>
          <p:nvPr/>
        </p:nvSpPr>
        <p:spPr>
          <a:xfrm>
            <a:off x="0" y="9385422"/>
            <a:ext cx="6492240" cy="0"/>
          </a:xfrm>
          <a:prstGeom prst="line">
            <a:avLst/>
          </a:prstGeom>
          <a:ln cap="flat" w="38100">
            <a:solidFill>
              <a:srgbClr val="232253"/>
            </a:solidFill>
            <a:prstDash val="solid"/>
            <a:headEnd type="none" len="sm" w="sm"/>
            <a:tailEnd type="none" len="sm" w="sm"/>
          </a:ln>
        </p:spPr>
      </p:sp>
      <p:sp>
        <p:nvSpPr>
          <p:cNvPr name="Freeform 4" id="4"/>
          <p:cNvSpPr/>
          <p:nvPr/>
        </p:nvSpPr>
        <p:spPr>
          <a:xfrm flipH="false" flipV="false" rot="0">
            <a:off x="3518654" y="3020170"/>
            <a:ext cx="10873139" cy="6138793"/>
          </a:xfrm>
          <a:custGeom>
            <a:avLst/>
            <a:gdLst/>
            <a:ahLst/>
            <a:cxnLst/>
            <a:rect r="r" b="b" t="t" l="l"/>
            <a:pathLst>
              <a:path h="6138793" w="10873139">
                <a:moveTo>
                  <a:pt x="0" y="0"/>
                </a:moveTo>
                <a:lnTo>
                  <a:pt x="10873139" y="0"/>
                </a:lnTo>
                <a:lnTo>
                  <a:pt x="10873139" y="6138793"/>
                </a:lnTo>
                <a:lnTo>
                  <a:pt x="0" y="6138793"/>
                </a:lnTo>
                <a:lnTo>
                  <a:pt x="0" y="0"/>
                </a:lnTo>
                <a:close/>
              </a:path>
            </a:pathLst>
          </a:custGeom>
          <a:blipFill>
            <a:blip r:embed="rId2"/>
            <a:stretch>
              <a:fillRect l="0" t="0" r="0" b="0"/>
            </a:stretch>
          </a:blipFill>
        </p:spPr>
      </p:sp>
      <p:sp>
        <p:nvSpPr>
          <p:cNvPr name="TextBox 5" id="5"/>
          <p:cNvSpPr txBox="true"/>
          <p:nvPr/>
        </p:nvSpPr>
        <p:spPr>
          <a:xfrm rot="0">
            <a:off x="2450510" y="2259439"/>
            <a:ext cx="13386979" cy="646431"/>
          </a:xfrm>
          <a:prstGeom prst="rect">
            <a:avLst/>
          </a:prstGeom>
        </p:spPr>
        <p:txBody>
          <a:bodyPr anchor="t" rtlCol="false" tIns="0" lIns="0" bIns="0" rIns="0">
            <a:spAutoFit/>
          </a:bodyPr>
          <a:lstStyle/>
          <a:p>
            <a:pPr algn="ctr">
              <a:lnSpc>
                <a:spcPts val="5319"/>
              </a:lnSpc>
            </a:pPr>
            <a:r>
              <a:rPr lang="en-US" b="true" sz="3799" spc="75" u="sng">
                <a:solidFill>
                  <a:srgbClr val="4459C6"/>
                </a:solidFill>
                <a:latin typeface="Alegreya Bold"/>
                <a:ea typeface="Alegreya Bold"/>
                <a:cs typeface="Alegreya Bold"/>
                <a:sym typeface="Alegreya Bold"/>
              </a:rPr>
              <a:t>Missing Value Imputation Framework</a:t>
            </a:r>
          </a:p>
        </p:txBody>
      </p:sp>
      <p:sp>
        <p:nvSpPr>
          <p:cNvPr name="TextBox 6" id="6"/>
          <p:cNvSpPr txBox="true"/>
          <p:nvPr/>
        </p:nvSpPr>
        <p:spPr>
          <a:xfrm rot="0">
            <a:off x="2954546" y="1145960"/>
            <a:ext cx="12378908" cy="1072522"/>
          </a:xfrm>
          <a:prstGeom prst="rect">
            <a:avLst/>
          </a:prstGeom>
        </p:spPr>
        <p:txBody>
          <a:bodyPr anchor="t" rtlCol="false" tIns="0" lIns="0" bIns="0" rIns="0">
            <a:spAutoFit/>
          </a:bodyPr>
          <a:lstStyle/>
          <a:p>
            <a:pPr algn="ctr">
              <a:lnSpc>
                <a:spcPts val="8609"/>
              </a:lnSpc>
            </a:pPr>
            <a:r>
              <a:rPr lang="en-US" b="true" sz="6149">
                <a:solidFill>
                  <a:srgbClr val="01070A"/>
                </a:solidFill>
                <a:latin typeface="Arimo Bold"/>
                <a:ea typeface="Arimo Bold"/>
                <a:cs typeface="Arimo Bold"/>
                <a:sym typeface="Arimo Bold"/>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DAGQLohWEP8</dc:identifier>
  <dcterms:modified xsi:type="dcterms:W3CDTF">2011-08-01T06:04:30Z</dcterms:modified>
  <cp:revision>1</cp:revision>
  <dc:title>Om's Thesis Defense</dc:title>
</cp:coreProperties>
</file>